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9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8" r:id="rId14"/>
    <p:sldId id="269" r:id="rId15"/>
    <p:sldId id="270" r:id="rId16"/>
    <p:sldId id="267" r:id="rId17"/>
    <p:sldId id="271" r:id="rId18"/>
    <p:sldId id="274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1" r:id="rId29"/>
    <p:sldId id="284" r:id="rId30"/>
    <p:sldId id="289" r:id="rId31"/>
    <p:sldId id="285" r:id="rId32"/>
    <p:sldId id="286" r:id="rId33"/>
    <p:sldId id="290" r:id="rId34"/>
    <p:sldId id="287" r:id="rId35"/>
    <p:sldId id="305" r:id="rId36"/>
    <p:sldId id="306" r:id="rId37"/>
    <p:sldId id="292" r:id="rId38"/>
    <p:sldId id="307" r:id="rId39"/>
    <p:sldId id="293" r:id="rId40"/>
    <p:sldId id="294" r:id="rId41"/>
    <p:sldId id="297" r:id="rId42"/>
    <p:sldId id="295" r:id="rId43"/>
    <p:sldId id="296" r:id="rId44"/>
    <p:sldId id="298" r:id="rId45"/>
    <p:sldId id="300" r:id="rId46"/>
    <p:sldId id="299" r:id="rId47"/>
    <p:sldId id="301" r:id="rId48"/>
    <p:sldId id="310" r:id="rId49"/>
    <p:sldId id="313" r:id="rId50"/>
    <p:sldId id="314" r:id="rId51"/>
    <p:sldId id="312" r:id="rId52"/>
    <p:sldId id="311" r:id="rId53"/>
    <p:sldId id="288" r:id="rId54"/>
    <p:sldId id="308" r:id="rId55"/>
    <p:sldId id="302" r:id="rId56"/>
    <p:sldId id="303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70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DarkPurple102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CASA_logo__whiteRGB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17"/>
            <a:ext cx="890536" cy="107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3850" y="1484317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23850" y="3068638"/>
            <a:ext cx="8496300" cy="363696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669728" y="892970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50441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49889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 marL="266700" marR="0" indent="-2222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000" baseline="0">
                <a:latin typeface="Calibri" charset="0"/>
                <a:ea typeface="Calibri" charset="0"/>
                <a:cs typeface="Calibri" charset="0"/>
              </a:defRPr>
            </a:lvl1pPr>
            <a:lvl2pPr marL="666750" marR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.AppleSystemUIFont" charset="-120"/>
              <a:buChar char="−"/>
              <a:tabLst/>
              <a:defRPr sz="2000">
                <a:latin typeface="Calibri" charset="0"/>
                <a:ea typeface="Calibri" charset="0"/>
                <a:cs typeface="Calibri" charset="0"/>
              </a:defRPr>
            </a:lvl2pPr>
            <a:lvl3pPr marL="1066800" marR="0" indent="-2222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>
                <a:latin typeface="Calibri" charset="0"/>
                <a:ea typeface="Calibri" charset="0"/>
                <a:cs typeface="Calibri" charset="0"/>
              </a:defRPr>
            </a:lvl3pPr>
            <a:lvl4pPr>
              <a:buFont typeface="Arial"/>
              <a:buChar char="•"/>
              <a:defRPr>
                <a:latin typeface="Cambria"/>
                <a:cs typeface="Cambria"/>
              </a:defRPr>
            </a:lvl4pPr>
            <a:lvl5pPr>
              <a:buFont typeface="Arial"/>
              <a:buChar char="•"/>
              <a:defRPr>
                <a:latin typeface="Cambria"/>
                <a:cs typeface="Cambr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500"/>
            </a:lvl1pPr>
          </a:lstStyle>
          <a:p>
            <a:fld id="{9D5E50AD-3A0F-5748-B039-83FF873A5F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30201" y="6494463"/>
            <a:ext cx="8013699" cy="285750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lIns="0" tIns="46800" rIns="0" anchor="ctr" anchorCtr="0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5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buFont typeface="Arial"/>
              <a:buChar char="•"/>
              <a:defRPr>
                <a:latin typeface="Cambria"/>
                <a:cs typeface="Cambria"/>
              </a:defRPr>
            </a:lvl1pPr>
            <a:lvl2pPr>
              <a:buFont typeface="Arial"/>
              <a:buChar char="•"/>
              <a:defRPr>
                <a:latin typeface="Cambria"/>
                <a:cs typeface="Cambria"/>
              </a:defRPr>
            </a:lvl2pPr>
            <a:lvl3pPr>
              <a:buFont typeface="Arial"/>
              <a:buChar char="•"/>
              <a:defRPr>
                <a:latin typeface="Cambria"/>
                <a:cs typeface="Cambria"/>
              </a:defRPr>
            </a:lvl3pPr>
            <a:lvl4pPr>
              <a:buFont typeface="Arial"/>
              <a:buChar char="•"/>
              <a:defRPr>
                <a:latin typeface="Cambria"/>
                <a:cs typeface="Cambria"/>
              </a:defRPr>
            </a:lvl4pPr>
            <a:lvl5pPr>
              <a:buFont typeface="Arial"/>
              <a:buChar char="•"/>
              <a:defRPr>
                <a:latin typeface="Cambria"/>
                <a:cs typeface="Cambri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6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4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90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330202" y="1447803"/>
            <a:ext cx="4168775" cy="52577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51377" y="1447803"/>
            <a:ext cx="4168775" cy="52577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6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609600"/>
            <a:ext cx="8229600" cy="8080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8"/>
            <a:ext cx="4040188" cy="4454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7" y="2174878"/>
            <a:ext cx="4041775" cy="4454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5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4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92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2" y="623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609600"/>
            <a:ext cx="5111750" cy="6096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2" y="1785938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81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6138862"/>
            <a:ext cx="8839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52400" y="612778"/>
            <a:ext cx="8839200" cy="54070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0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330201" y="685800"/>
            <a:ext cx="8489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330201" y="1447800"/>
            <a:ext cx="84899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15" descr="DarkPurple90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ASA_logo__whiteRGB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0"/>
            <a:ext cx="421516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/>
          <a:ea typeface="ＭＳ Ｐゴシック" charset="0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alibri" charset="0"/>
          <a:ea typeface="ＭＳ Ｐゴシック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mbria"/>
          <a:ea typeface="ＭＳ Ｐゴシック" charset="0"/>
          <a:cs typeface="Cambria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mbria"/>
          <a:ea typeface="ＭＳ Ｐゴシック" charset="-128"/>
          <a:cs typeface="Cambria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mbria"/>
          <a:ea typeface="ＭＳ Ｐゴシック" charset="-128"/>
          <a:cs typeface="Cambria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ss.osgeo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gis.org/en/site/" TargetMode="External"/><Relationship Id="rId4" Type="http://schemas.openxmlformats.org/officeDocument/2006/relationships/hyperlink" Target="https://github.com/qgis/QGI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hapefiI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switchfromshapefile.org/#characterset" TargetMode="External"/><Relationship Id="rId13" Type="http://schemas.openxmlformats.org/officeDocument/2006/relationships/hyperlink" Target="http://switchfromshapefile.org/#3d" TargetMode="External"/><Relationship Id="rId3" Type="http://schemas.openxmlformats.org/officeDocument/2006/relationships/hyperlink" Target="http://switchfromshapefile.org/#nocrs" TargetMode="External"/><Relationship Id="rId7" Type="http://schemas.openxmlformats.org/officeDocument/2006/relationships/hyperlink" Target="http://switchfromshapefile.org/#datatypes" TargetMode="External"/><Relationship Id="rId12" Type="http://schemas.openxmlformats.org/officeDocument/2006/relationships/hyperlink" Target="http://switchfromshapefile.org/#hierarchy" TargetMode="External"/><Relationship Id="rId17" Type="http://schemas.openxmlformats.org/officeDocument/2006/relationships/image" Target="../media/image39.png"/><Relationship Id="rId2" Type="http://schemas.openxmlformats.org/officeDocument/2006/relationships/hyperlink" Target="http://www.esri.com/library/whitepapers/pdfs/shapefile.pdf" TargetMode="External"/><Relationship Id="rId16" Type="http://schemas.openxmlformats.org/officeDocument/2006/relationships/hyperlink" Target="http://switchfromshapefile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witchfromshapefile.org/#255attributes" TargetMode="External"/><Relationship Id="rId11" Type="http://schemas.openxmlformats.org/officeDocument/2006/relationships/hyperlink" Target="http://switchfromshapefile.org/#mixedgeometry" TargetMode="External"/><Relationship Id="rId5" Type="http://schemas.openxmlformats.org/officeDocument/2006/relationships/hyperlink" Target="http://switchfromshapefile.org/#10characters" TargetMode="External"/><Relationship Id="rId15" Type="http://schemas.openxmlformats.org/officeDocument/2006/relationships/hyperlink" Target="http://switchfromshapefile.org/#featuretype" TargetMode="External"/><Relationship Id="rId10" Type="http://schemas.openxmlformats.org/officeDocument/2006/relationships/hyperlink" Target="http://switchfromshapefile.org/#simplefeature" TargetMode="External"/><Relationship Id="rId4" Type="http://schemas.openxmlformats.org/officeDocument/2006/relationships/hyperlink" Target="http://switchfromshapefile.org/#multifile" TargetMode="External"/><Relationship Id="rId9" Type="http://schemas.openxmlformats.org/officeDocument/2006/relationships/hyperlink" Target="http://switchfromshapefile.org/#sizelimit" TargetMode="External"/><Relationship Id="rId14" Type="http://schemas.openxmlformats.org/officeDocument/2006/relationships/hyperlink" Target="http://switchfromshapefile.org/#projection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eojson.io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patiaLite" TargetMode="External"/><Relationship Id="rId13" Type="http://schemas.openxmlformats.org/officeDocument/2006/relationships/hyperlink" Target="https://en.wikipedia.org/wiki/Simple_Features#cite_note-dbs-7" TargetMode="External"/><Relationship Id="rId3" Type="http://schemas.openxmlformats.org/officeDocument/2006/relationships/hyperlink" Target="https://en.wikipedia.org/wiki/R_(programming_language)" TargetMode="External"/><Relationship Id="rId7" Type="http://schemas.openxmlformats.org/officeDocument/2006/relationships/hyperlink" Target="https://en.wikipedia.org/wiki/PostgreSQL" TargetMode="External"/><Relationship Id="rId12" Type="http://schemas.openxmlformats.org/officeDocument/2006/relationships/hyperlink" Target="https://en.wikipedia.org/wiki/Microsoft_SQL_Server" TargetMode="External"/><Relationship Id="rId2" Type="http://schemas.openxmlformats.org/officeDocument/2006/relationships/hyperlink" Target="https://en.wikipedia.org/wiki/Simple_Features#cite_note-2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PostGIS" TargetMode="External"/><Relationship Id="rId11" Type="http://schemas.openxmlformats.org/officeDocument/2006/relationships/hyperlink" Target="https://en.wikipedia.org/wiki/Oracle_Spatial" TargetMode="External"/><Relationship Id="rId5" Type="http://schemas.openxmlformats.org/officeDocument/2006/relationships/hyperlink" Target="https://en.wikipedia.org/wiki/Simple_Features#cite_note-3" TargetMode="External"/><Relationship Id="rId10" Type="http://schemas.openxmlformats.org/officeDocument/2006/relationships/hyperlink" Target="https://en.wikipedia.org/wiki/Simple_Features#cite_note-8" TargetMode="External"/><Relationship Id="rId4" Type="http://schemas.openxmlformats.org/officeDocument/2006/relationships/hyperlink" Target="https://en.wikipedia.org/wiki/MySQL" TargetMode="External"/><Relationship Id="rId9" Type="http://schemas.openxmlformats.org/officeDocument/2006/relationships/hyperlink" Target="https://en.wikipedia.org/wiki/SQLite" TargetMode="External"/><Relationship Id="rId14" Type="http://schemas.openxmlformats.org/officeDocument/2006/relationships/hyperlink" Target="https://en.wikipedia.org/wiki/Simple_Features#cite_note-Aitchison2012-1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-spatial.github.io/sf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-spatial.github.io/sf/articles/sf1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blob/master/sf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7.png"/><Relationship Id="rId7" Type="http://schemas.openxmlformats.org/officeDocument/2006/relationships/image" Target="../media/image5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18.jpe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github.com/tidyverse/readr" TargetMode="External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61.png"/><Relationship Id="rId4" Type="http://schemas.openxmlformats.org/officeDocument/2006/relationships/image" Target="../media/image4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tidyverse.org/packag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idyverse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articles/tidy-data.html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articles/tidy-data.htm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hyperlink" Target="https://r-spatial.github.io/sf/articles/sf5.html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98/jcgs.2009.07098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Spatial.html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cpa.org.uk/2021-pdr-research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ocompr.robinlovelace.net/" TargetMode="External"/><Relationship Id="rId5" Type="http://schemas.openxmlformats.org/officeDocument/2006/relationships/hyperlink" Target="https://r4ds.had.co.nz/" TargetMode="External"/><Relationship Id="rId4" Type="http://schemas.openxmlformats.org/officeDocument/2006/relationships/image" Target="../media/image9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.ucl.ac.uk/news-events/news/news-archive/2014/february-2014/roger-tomlinson-1933-2014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rtogis.org/docs/proceedings/archive/auto-carto-4-vol-1/pdf/an-overview-of-the-canada-geographic-information-system(cgis)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hyperlink" Target="http://switchfromshapefil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B0A2-4C3A-4F92-BDEF-0ADA6D2D54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Geospatial Information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D0F08-8CB4-41A6-8695-1E8246C03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Professor Adam Dennett</a:t>
            </a:r>
          </a:p>
          <a:p>
            <a:r>
              <a:rPr lang="en-GB" dirty="0"/>
              <a:t>Professor of Urban Analytics</a:t>
            </a:r>
          </a:p>
          <a:p>
            <a:r>
              <a:rPr lang="en-GB" dirty="0"/>
              <a:t>Head of Department, CASA</a:t>
            </a:r>
          </a:p>
        </p:txBody>
      </p:sp>
    </p:spTree>
    <p:extLst>
      <p:ext uri="{BB962C8B-B14F-4D97-AF65-F5344CB8AC3E}">
        <p14:creationId xmlns:p14="http://schemas.microsoft.com/office/powerpoint/2010/main" val="254572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BC42-4D71-4D63-A91F-5BA21E1A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/Processing / Manipulation /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7706-24E0-4567-B4BA-95E3D985F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D1D12-22FC-4783-AC5B-22EABB1D9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852488"/>
            <a:ext cx="4041775" cy="639762"/>
          </a:xfrm>
        </p:spPr>
        <p:txBody>
          <a:bodyPr/>
          <a:lstStyle/>
          <a:p>
            <a:r>
              <a:rPr lang="en-GB" b="0" dirty="0"/>
              <a:t>Now</a:t>
            </a:r>
          </a:p>
        </p:txBody>
      </p:sp>
      <p:pic>
        <p:nvPicPr>
          <p:cNvPr id="3074" name="Picture 2" descr="Image result for gis digitiser table">
            <a:extLst>
              <a:ext uri="{FF2B5EF4-FFF2-40B4-BE49-F238E27FC236}">
                <a16:creationId xmlns:a16="http://schemas.microsoft.com/office/drawing/2014/main" id="{CD2E3CEC-193E-4D07-A404-2371423BE7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4095170"/>
            <a:ext cx="4040188" cy="245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vdu">
            <a:extLst>
              <a:ext uri="{FF2B5EF4-FFF2-40B4-BE49-F238E27FC236}">
                <a16:creationId xmlns:a16="http://schemas.microsoft.com/office/drawing/2014/main" id="{A1084C19-48E6-41A3-8830-1CFACF36E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2301585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studio">
            <a:extLst>
              <a:ext uri="{FF2B5EF4-FFF2-40B4-BE49-F238E27FC236}">
                <a16:creationId xmlns:a16="http://schemas.microsoft.com/office/drawing/2014/main" id="{6F11992B-F7D5-497B-A8AB-7371BCBEFB9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6" y="3594099"/>
            <a:ext cx="4041775" cy="298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hipster computer">
            <a:extLst>
              <a:ext uri="{FF2B5EF4-FFF2-40B4-BE49-F238E27FC236}">
                <a16:creationId xmlns:a16="http://schemas.microsoft.com/office/drawing/2014/main" id="{88728FBF-0DED-445D-9E9C-FAD4A534A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91" y="1566862"/>
            <a:ext cx="3829050" cy="215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6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9DCE-DF1A-48D5-BFB6-460E6828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7B56-EE54-4E85-81F7-E2FB8379E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3E035-7A0E-41B5-99F4-3EEEB3444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609600"/>
            <a:ext cx="4041775" cy="639762"/>
          </a:xfrm>
        </p:spPr>
        <p:txBody>
          <a:bodyPr/>
          <a:lstStyle/>
          <a:p>
            <a:r>
              <a:rPr lang="en-GB" dirty="0"/>
              <a:t>Now</a:t>
            </a:r>
          </a:p>
        </p:txBody>
      </p:sp>
      <p:pic>
        <p:nvPicPr>
          <p:cNvPr id="5122" name="Picture 2" descr="Image result for 80s raster map">
            <a:extLst>
              <a:ext uri="{FF2B5EF4-FFF2-40B4-BE49-F238E27FC236}">
                <a16:creationId xmlns:a16="http://schemas.microsoft.com/office/drawing/2014/main" id="{A1D8501B-F8D6-4DF3-B9F4-5000A10231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532033"/>
            <a:ext cx="4040188" cy="29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0EAC215-4B19-491C-8E0E-FF11FCCC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590" y="1203170"/>
            <a:ext cx="6137338" cy="34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D682F-A85D-41EC-8C9F-AA22ADC607F8}"/>
              </a:ext>
            </a:extLst>
          </p:cNvPr>
          <p:cNvSpPr/>
          <p:nvPr/>
        </p:nvSpPr>
        <p:spPr>
          <a:xfrm>
            <a:off x="4497388" y="48364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https://twitter.com/undertheraedar/status/1259086700225146881/photo/1</a:t>
            </a:r>
          </a:p>
        </p:txBody>
      </p:sp>
    </p:spTree>
    <p:extLst>
      <p:ext uri="{BB962C8B-B14F-4D97-AF65-F5344CB8AC3E}">
        <p14:creationId xmlns:p14="http://schemas.microsoft.com/office/powerpoint/2010/main" val="87648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F2FD36-515C-4BF7-81B7-BA35C073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of commercial GIS products</a:t>
            </a:r>
          </a:p>
        </p:txBody>
      </p:sp>
      <p:pic>
        <p:nvPicPr>
          <p:cNvPr id="1026" name="Picture 2" descr="https://www.esri.com/about/newsroom/wp-content/uploads/2018/10/evolution_1-lg.jpg">
            <a:extLst>
              <a:ext uri="{FF2B5EF4-FFF2-40B4-BE49-F238E27FC236}">
                <a16:creationId xmlns:a16="http://schemas.microsoft.com/office/drawing/2014/main" id="{919E3052-1250-4515-B30A-BE9BE3109E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518750"/>
            <a:ext cx="8489950" cy="311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D79E79-7DFE-47D2-BC4C-CE29E6EE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509" y="5634649"/>
            <a:ext cx="2023293" cy="11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D61CF7-BD65-44C5-B817-1CA1BFD1BAFC}"/>
              </a:ext>
            </a:extLst>
          </p:cNvPr>
          <p:cNvSpPr txBox="1"/>
          <p:nvPr/>
        </p:nvSpPr>
        <p:spPr>
          <a:xfrm>
            <a:off x="330200" y="1474839"/>
            <a:ext cx="8351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1982, ESRI cornered the GIS market in terms of data storage, tools for Query /Processing / Manipulation / Analysis and Display / Visualisation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Graphical User Interface – GUI – allowed non-specialists to carry out GI Science for the first time</a:t>
            </a:r>
          </a:p>
        </p:txBody>
      </p:sp>
      <p:pic>
        <p:nvPicPr>
          <p:cNvPr id="1028" name="Picture 4" descr="Image result for arc info">
            <a:extLst>
              <a:ext uri="{FF2B5EF4-FFF2-40B4-BE49-F238E27FC236}">
                <a16:creationId xmlns:a16="http://schemas.microsoft.com/office/drawing/2014/main" id="{B31B8AF6-8AA7-4935-A0FF-CD88DC73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1" y="5338738"/>
            <a:ext cx="1849309" cy="13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7D72A-F536-46A8-8776-8A036CD63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533" y="5041619"/>
            <a:ext cx="2069951" cy="1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6756-6220-44C7-978B-0EFF669E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 Alternatives to Arc - GRASS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17721F-394F-4171-A216-74E48A0F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2560320"/>
            <a:ext cx="8489950" cy="4145280"/>
          </a:xfrm>
        </p:spPr>
        <p:txBody>
          <a:bodyPr/>
          <a:lstStyle/>
          <a:p>
            <a:r>
              <a:rPr lang="en-GB"/>
              <a:t>Under continual development since 1982</a:t>
            </a:r>
          </a:p>
          <a:p>
            <a:r>
              <a:rPr lang="en-GB"/>
              <a:t>Free and Open Source</a:t>
            </a:r>
          </a:p>
          <a:p>
            <a:r>
              <a:rPr lang="en-GB"/>
              <a:t>Functions can be called from QGIS</a:t>
            </a:r>
          </a:p>
          <a:p>
            <a:r>
              <a:rPr lang="en-GB"/>
              <a:t>Not as fully functioned and slick as Arc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A06FE-1AE0-46F2-80AF-4D3EC94F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3" y="1196773"/>
            <a:ext cx="5724525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AB1E9-B4F8-4A40-91EF-5339D2D2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857" y="4312837"/>
            <a:ext cx="4971011" cy="23927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D9FF19-7BF6-44E6-ABC4-E1228C93644B}"/>
              </a:ext>
            </a:extLst>
          </p:cNvPr>
          <p:cNvSpPr/>
          <p:nvPr/>
        </p:nvSpPr>
        <p:spPr>
          <a:xfrm>
            <a:off x="673007" y="5987534"/>
            <a:ext cx="2610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https://grass.osgeo.org/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37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EB71-5A24-4221-9DB5-94A7BA8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 Alternatives to Arc - </a:t>
            </a:r>
            <a:r>
              <a:rPr lang="en-GB" dirty="0" err="1"/>
              <a:t>GeoDa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D5A5-6C70-4160-B390-C75049E26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Developed at the University of Chicago since 2003</a:t>
            </a:r>
          </a:p>
          <a:p>
            <a:r>
              <a:rPr lang="en-GB" dirty="0"/>
              <a:t>Particularly good for spatial modelling and visualisation</a:t>
            </a:r>
          </a:p>
          <a:p>
            <a:r>
              <a:rPr lang="en-GB" dirty="0"/>
              <a:t>Free</a:t>
            </a:r>
          </a:p>
          <a:p>
            <a:r>
              <a:rPr lang="en-GB" dirty="0"/>
              <a:t>Many functions also in </a:t>
            </a:r>
            <a:r>
              <a:rPr lang="en-GB" dirty="0" err="1"/>
              <a:t>pysal</a:t>
            </a:r>
            <a:r>
              <a:rPr lang="en-GB" dirty="0"/>
              <a:t> python library</a:t>
            </a:r>
          </a:p>
        </p:txBody>
      </p:sp>
      <p:pic>
        <p:nvPicPr>
          <p:cNvPr id="2050" name="Picture 2" descr="esda.png">
            <a:extLst>
              <a:ext uri="{FF2B5EF4-FFF2-40B4-BE49-F238E27FC236}">
                <a16:creationId xmlns:a16="http://schemas.microsoft.com/office/drawing/2014/main" id="{9F5072AF-5D7C-4296-8AD2-50FCF7B8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56" y="3511561"/>
            <a:ext cx="5286895" cy="307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eoda gis">
            <a:extLst>
              <a:ext uri="{FF2B5EF4-FFF2-40B4-BE49-F238E27FC236}">
                <a16:creationId xmlns:a16="http://schemas.microsoft.com/office/drawing/2014/main" id="{47F59BEF-6B04-444D-BE64-86343253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581" y="566651"/>
            <a:ext cx="1337570" cy="13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99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48B2-4448-4EDB-A81F-8DBC8D11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 Alternatives to Arc - QGIS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B840-2133-4DDB-9972-5617CC4C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1447800"/>
            <a:ext cx="4480970" cy="5257800"/>
          </a:xfrm>
        </p:spPr>
        <p:txBody>
          <a:bodyPr/>
          <a:lstStyle/>
          <a:p>
            <a:r>
              <a:rPr lang="en-GB" dirty="0"/>
              <a:t>Under development since 2002</a:t>
            </a:r>
          </a:p>
          <a:p>
            <a:r>
              <a:rPr lang="en-GB" dirty="0"/>
              <a:t>Free &amp; Open Source – everything is on </a:t>
            </a:r>
            <a:r>
              <a:rPr lang="en-GB" dirty="0" err="1"/>
              <a:t>github</a:t>
            </a:r>
            <a:r>
              <a:rPr lang="en-GB" dirty="0"/>
              <a:t>!</a:t>
            </a:r>
          </a:p>
          <a:p>
            <a:r>
              <a:rPr lang="en-GB" dirty="0"/>
              <a:t>Probably best GUI GIS aside from Arc</a:t>
            </a:r>
          </a:p>
          <a:p>
            <a:r>
              <a:rPr lang="en-GB" dirty="0"/>
              <a:t>Connects to </a:t>
            </a:r>
            <a:r>
              <a:rPr lang="en-GB" dirty="0" err="1"/>
              <a:t>PostGIS</a:t>
            </a:r>
            <a:r>
              <a:rPr lang="en-GB" dirty="0"/>
              <a:t> database very effectively</a:t>
            </a:r>
          </a:p>
          <a:p>
            <a:r>
              <a:rPr lang="en-GB" dirty="0"/>
              <a:t>Slick maps with nice default features</a:t>
            </a:r>
          </a:p>
          <a:p>
            <a:r>
              <a:rPr lang="en-GB" dirty="0"/>
              <a:t>Large library of plugins for analysis</a:t>
            </a:r>
          </a:p>
        </p:txBody>
      </p:sp>
      <p:pic>
        <p:nvPicPr>
          <p:cNvPr id="3074" name="Picture 2" descr="Image result for qgis">
            <a:extLst>
              <a:ext uri="{FF2B5EF4-FFF2-40B4-BE49-F238E27FC236}">
                <a16:creationId xmlns:a16="http://schemas.microsoft.com/office/drawing/2014/main" id="{24E74E50-07FD-41FA-9BED-92FA608D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885" y="768356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qgis">
            <a:extLst>
              <a:ext uri="{FF2B5EF4-FFF2-40B4-BE49-F238E27FC236}">
                <a16:creationId xmlns:a16="http://schemas.microsoft.com/office/drawing/2014/main" id="{65603E74-2D68-430F-945C-6E519297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13" y="2431472"/>
            <a:ext cx="4078251" cy="253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A624F-F749-424F-B0A5-1C2F6B4C1371}"/>
              </a:ext>
            </a:extLst>
          </p:cNvPr>
          <p:cNvSpPr txBox="1"/>
          <p:nvPr/>
        </p:nvSpPr>
        <p:spPr>
          <a:xfrm>
            <a:off x="5084885" y="59049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https://github.com/qgis/QGIS</a:t>
            </a:r>
            <a:r>
              <a:rPr lang="en-GB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57883-5077-4C1A-84EC-FD1FD1BD2C03}"/>
              </a:ext>
            </a:extLst>
          </p:cNvPr>
          <p:cNvSpPr txBox="1"/>
          <p:nvPr/>
        </p:nvSpPr>
        <p:spPr>
          <a:xfrm>
            <a:off x="5084885" y="5447315"/>
            <a:ext cx="324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https://www.qgis.org/en/site/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482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B779-5566-49B6-A363-BDBB79784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Arc so successful?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690F0-5D66-46EB-9568-4CC0E5890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3" y="1447803"/>
            <a:ext cx="3144518" cy="525779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Graphical User Interface – GUI</a:t>
            </a:r>
          </a:p>
          <a:p>
            <a:r>
              <a:rPr lang="en-GB" dirty="0"/>
              <a:t>Continual Development</a:t>
            </a:r>
          </a:p>
          <a:p>
            <a:r>
              <a:rPr lang="en-GB" dirty="0"/>
              <a:t>User Support</a:t>
            </a:r>
          </a:p>
          <a:p>
            <a:r>
              <a:rPr lang="en-GB" dirty="0"/>
              <a:t>Big suite of analysis functions / cartographic options + model builder for automation of these processes</a:t>
            </a:r>
          </a:p>
          <a:p>
            <a:r>
              <a:rPr lang="en-GB" dirty="0"/>
              <a:t>Educational licences</a:t>
            </a:r>
          </a:p>
          <a:p>
            <a:r>
              <a:rPr lang="en-GB" dirty="0"/>
              <a:t>The shapefile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4" descr="Image result for arcgis">
            <a:extLst>
              <a:ext uri="{FF2B5EF4-FFF2-40B4-BE49-F238E27FC236}">
                <a16:creationId xmlns:a16="http://schemas.microsoft.com/office/drawing/2014/main" id="{DA35FE01-3563-4085-8F92-9346DEF3BA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6754" y="1264921"/>
            <a:ext cx="5489528" cy="30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824B2-A894-4B35-BA39-B9AD01C86CFD}"/>
              </a:ext>
            </a:extLst>
          </p:cNvPr>
          <p:cNvSpPr txBox="1"/>
          <p:nvPr/>
        </p:nvSpPr>
        <p:spPr>
          <a:xfrm>
            <a:off x="3474721" y="4621876"/>
            <a:ext cx="5345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Buggy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195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CAC3-B745-445C-B842-F6F0800D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Geographic Information – the shapefile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6AFB-0DA7-41D9-A46E-B00DB79263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Become the de facto spatial data format for storing and sharing (latterly, online) vector data</a:t>
            </a:r>
          </a:p>
          <a:p>
            <a:r>
              <a:rPr lang="en-GB" dirty="0"/>
              <a:t>Collection of files – 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shp</a:t>
            </a:r>
            <a:r>
              <a:rPr lang="en-GB" dirty="0"/>
              <a:t> - Geometries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shx</a:t>
            </a:r>
            <a:r>
              <a:rPr lang="en-GB" dirty="0"/>
              <a:t> - Index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dbf</a:t>
            </a:r>
            <a:r>
              <a:rPr lang="en-GB" dirty="0"/>
              <a:t> – Attributes</a:t>
            </a:r>
          </a:p>
          <a:p>
            <a:pPr lvl="1"/>
            <a:r>
              <a:rPr lang="en-GB" dirty="0"/>
              <a:t>+ some others!</a:t>
            </a:r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AAEF4C-9B5D-4196-8E34-26004CD419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5023" y="1295400"/>
            <a:ext cx="4168775" cy="4455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EB7B8-F388-4BDE-A980-20103816299E}"/>
              </a:ext>
            </a:extLst>
          </p:cNvPr>
          <p:cNvSpPr/>
          <p:nvPr/>
        </p:nvSpPr>
        <p:spPr>
          <a:xfrm>
            <a:off x="5104008" y="5921032"/>
            <a:ext cx="3125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https://twitter.com/shapefiIe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238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814E-171F-4B78-BF3D-C8BD9792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99E1E-49A7-4A34-A1F4-CB7B9773A3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9600" dirty="0"/>
              <a:t>The Good</a:t>
            </a:r>
          </a:p>
          <a:p>
            <a:r>
              <a:rPr lang="en-GB" sz="9600" dirty="0"/>
              <a:t>Shapefile is by far the most widely supported format in existing software packages.</a:t>
            </a:r>
          </a:p>
          <a:p>
            <a:r>
              <a:rPr lang="en-GB" sz="9600" dirty="0"/>
              <a:t>While the format is proprietary, the </a:t>
            </a:r>
            <a:r>
              <a:rPr lang="en-GB" sz="9600" dirty="0">
                <a:hlinkClick r:id="rId2"/>
              </a:rPr>
              <a:t>specification is open</a:t>
            </a:r>
            <a:r>
              <a:rPr lang="en-GB" sz="9600" dirty="0"/>
              <a:t>.</a:t>
            </a:r>
          </a:p>
          <a:p>
            <a:r>
              <a:rPr lang="en-GB" sz="9600" dirty="0"/>
              <a:t>For many use cases, it is </a:t>
            </a:r>
            <a:r>
              <a:rPr lang="en-GB" sz="9600" i="1" dirty="0"/>
              <a:t>good enough</a:t>
            </a:r>
            <a:r>
              <a:rPr lang="en-GB" sz="9600" dirty="0"/>
              <a:t>.</a:t>
            </a:r>
          </a:p>
          <a:p>
            <a:pPr lvl="1"/>
            <a:r>
              <a:rPr lang="en-GB" sz="8000" dirty="0"/>
              <a:t>Index files (e.g. *.</a:t>
            </a:r>
            <a:r>
              <a:rPr lang="en-GB" sz="8000" dirty="0" err="1"/>
              <a:t>shx</a:t>
            </a:r>
            <a:r>
              <a:rPr lang="en-GB" sz="8000" dirty="0"/>
              <a:t>) enable good reading performance.</a:t>
            </a:r>
          </a:p>
          <a:p>
            <a:pPr lvl="1"/>
            <a:r>
              <a:rPr lang="en-GB" sz="8000" dirty="0"/>
              <a:t>It is relatively efficient in terms of file size. The resulting file, even un-zipped, is relatively small compared to some other (mostly text-based) formats.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50175-0B19-43F2-9E82-863F72B35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1377" y="685801"/>
            <a:ext cx="4168775" cy="601980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9600" dirty="0"/>
              <a:t>The Bad</a:t>
            </a:r>
          </a:p>
          <a:p>
            <a:r>
              <a:rPr lang="en-GB" sz="5600" dirty="0">
                <a:hlinkClick r:id="rId3"/>
              </a:rPr>
              <a:t>No coordinate reference system definition</a:t>
            </a:r>
            <a:r>
              <a:rPr lang="en-GB" sz="5600" dirty="0"/>
              <a:t>.</a:t>
            </a:r>
          </a:p>
          <a:p>
            <a:r>
              <a:rPr lang="en-GB" sz="5600" dirty="0">
                <a:hlinkClick r:id="rId4"/>
              </a:rPr>
              <a:t>It's a multifile format</a:t>
            </a:r>
            <a:r>
              <a:rPr lang="en-GB" sz="5600" dirty="0"/>
              <a:t>.</a:t>
            </a:r>
          </a:p>
          <a:p>
            <a:r>
              <a:rPr lang="en-GB" sz="5600" dirty="0">
                <a:hlinkClick r:id="rId5"/>
              </a:rPr>
              <a:t>Attribute names are limited to 10 characters</a:t>
            </a:r>
            <a:r>
              <a:rPr lang="en-GB" sz="5600" dirty="0"/>
              <a:t>.</a:t>
            </a:r>
          </a:p>
          <a:p>
            <a:r>
              <a:rPr lang="en-GB" sz="5600" dirty="0">
                <a:hlinkClick r:id="rId6"/>
              </a:rPr>
              <a:t>Only 255 attributes</a:t>
            </a:r>
            <a:r>
              <a:rPr lang="en-GB" sz="5600" dirty="0"/>
              <a:t>. The DBF file does not allow you to store more then 255 attribute fields.</a:t>
            </a:r>
          </a:p>
          <a:p>
            <a:r>
              <a:rPr lang="en-GB" sz="5600" dirty="0">
                <a:hlinkClick r:id="rId7"/>
              </a:rPr>
              <a:t>Limited data types</a:t>
            </a:r>
            <a:r>
              <a:rPr lang="en-GB" sz="5600" dirty="0"/>
              <a:t>. Data types are limited to float, integer, date and text with a maximum 254 characters.</a:t>
            </a:r>
          </a:p>
          <a:p>
            <a:r>
              <a:rPr lang="en-GB" sz="5600" dirty="0">
                <a:hlinkClick r:id="rId8"/>
              </a:rPr>
              <a:t>Unknown character set</a:t>
            </a:r>
            <a:r>
              <a:rPr lang="en-GB" sz="5600" dirty="0"/>
              <a:t>. There is no way to specify the character set used in the database.</a:t>
            </a:r>
          </a:p>
          <a:p>
            <a:r>
              <a:rPr lang="en-GB" sz="5600" dirty="0">
                <a:hlinkClick r:id="rId9"/>
              </a:rPr>
              <a:t>It's limited to 2GB of file size</a:t>
            </a:r>
            <a:r>
              <a:rPr lang="en-GB" sz="5600" dirty="0"/>
              <a:t>. Although some tools are able to surpass this limit, they can never exceed 4GB of data.</a:t>
            </a:r>
          </a:p>
          <a:p>
            <a:r>
              <a:rPr lang="en-GB" sz="5600" dirty="0">
                <a:hlinkClick r:id="rId10"/>
              </a:rPr>
              <a:t>No topology in the data</a:t>
            </a:r>
            <a:r>
              <a:rPr lang="en-GB" sz="5600" dirty="0"/>
              <a:t>. There is no way to describe topological relations in the format.</a:t>
            </a:r>
          </a:p>
          <a:p>
            <a:r>
              <a:rPr lang="en-GB" sz="5600" dirty="0">
                <a:hlinkClick r:id="rId11"/>
              </a:rPr>
              <a:t>Single geometry type per file</a:t>
            </a:r>
            <a:r>
              <a:rPr lang="en-GB" sz="5600" dirty="0"/>
              <a:t>. There is no way to save mixed geometry features.</a:t>
            </a:r>
          </a:p>
          <a:p>
            <a:r>
              <a:rPr lang="en-GB" sz="5600" dirty="0">
                <a:hlinkClick r:id="rId12"/>
              </a:rPr>
              <a:t>More complicated data structures are impossible to save</a:t>
            </a:r>
            <a:r>
              <a:rPr lang="en-GB" sz="5600" dirty="0"/>
              <a:t>. It's a "flat table" format.</a:t>
            </a:r>
          </a:p>
          <a:p>
            <a:r>
              <a:rPr lang="en-GB" sz="5600" dirty="0">
                <a:hlinkClick r:id="rId13"/>
              </a:rPr>
              <a:t>There is no way to store 3D data with textures or appearances such as material definitions.</a:t>
            </a:r>
            <a:r>
              <a:rPr lang="en-GB" sz="5600" dirty="0"/>
              <a:t> There is also no way to store solids or parametric objects.</a:t>
            </a:r>
          </a:p>
          <a:p>
            <a:r>
              <a:rPr lang="en-GB" sz="5600" dirty="0">
                <a:hlinkClick r:id="rId14"/>
              </a:rPr>
              <a:t>Projections definition</a:t>
            </a:r>
            <a:r>
              <a:rPr lang="en-GB" sz="5600" dirty="0"/>
              <a:t>. They are incompatible or missing.</a:t>
            </a:r>
          </a:p>
          <a:p>
            <a:r>
              <a:rPr lang="en-GB" sz="5600" dirty="0">
                <a:hlinkClick r:id="rId15"/>
              </a:rPr>
              <a:t>Line and polygon geometry type, single or multipart, cannot be reliably determined at the layer level</a:t>
            </a:r>
            <a:r>
              <a:rPr lang="en-GB" sz="5600" dirty="0"/>
              <a:t>, it must be determined at the individual feature level.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A039A-362E-4C0D-8903-96A1894E7A15}"/>
              </a:ext>
            </a:extLst>
          </p:cNvPr>
          <p:cNvSpPr/>
          <p:nvPr/>
        </p:nvSpPr>
        <p:spPr>
          <a:xfrm>
            <a:off x="0" y="6488668"/>
            <a:ext cx="409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16"/>
              </a:rPr>
              <a:t>From - http://switchfromshapefile.org/</a:t>
            </a:r>
            <a:endParaRPr lang="en-GB" dirty="0"/>
          </a:p>
        </p:txBody>
      </p:sp>
      <p:pic>
        <p:nvPicPr>
          <p:cNvPr id="5122" name="Picture 2" descr="http://switchfromshapefile.org/images/ban-shapefile.png">
            <a:extLst>
              <a:ext uri="{FF2B5EF4-FFF2-40B4-BE49-F238E27FC236}">
                <a16:creationId xmlns:a16="http://schemas.microsoft.com/office/drawing/2014/main" id="{885BB02C-F306-456B-8625-BF175F21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8" y="612718"/>
            <a:ext cx="673699" cy="6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81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98A2B2-B44F-48A4-BA2B-91026280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Geographic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240710-BD87-452C-B626-E1827E488E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All vector data formats are essentially the same and comprised of two main elements:</a:t>
            </a:r>
          </a:p>
          <a:p>
            <a:pPr lvl="1"/>
            <a:r>
              <a:rPr lang="en-GB" b="1" dirty="0"/>
              <a:t>Geometries</a:t>
            </a:r>
            <a:r>
              <a:rPr lang="en-GB" dirty="0"/>
              <a:t> - storing coordinates for either points, lines or polygons</a:t>
            </a:r>
          </a:p>
          <a:p>
            <a:pPr lvl="1"/>
            <a:r>
              <a:rPr lang="en-GB" b="1" dirty="0"/>
              <a:t>Attributes</a:t>
            </a:r>
            <a:r>
              <a:rPr lang="en-GB" dirty="0"/>
              <a:t> – storing some other information about the geometries</a:t>
            </a:r>
          </a:p>
          <a:p>
            <a:pPr lvl="1"/>
            <a:endParaRPr lang="en-GB" dirty="0"/>
          </a:p>
        </p:txBody>
      </p:sp>
      <p:pic>
        <p:nvPicPr>
          <p:cNvPr id="10" name="Picture 2" descr="Image result for shapefile">
            <a:extLst>
              <a:ext uri="{FF2B5EF4-FFF2-40B4-BE49-F238E27FC236}">
                <a16:creationId xmlns:a16="http://schemas.microsoft.com/office/drawing/2014/main" id="{438A6619-FE1F-4705-A54B-25D0A7709E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1376" y="1447803"/>
            <a:ext cx="4333871" cy="257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61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1D284-8E8B-4AB9-9F07-6BA60D33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1282-202B-4BB3-8F11-53509AF6B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Recap on last week</a:t>
            </a:r>
          </a:p>
          <a:p>
            <a:r>
              <a:rPr lang="en-GB" dirty="0"/>
              <a:t>What is a GIS?</a:t>
            </a:r>
          </a:p>
          <a:p>
            <a:r>
              <a:rPr lang="en-GB" dirty="0"/>
              <a:t>Brief history and state of the art</a:t>
            </a:r>
          </a:p>
          <a:p>
            <a:r>
              <a:rPr lang="en-GB" dirty="0"/>
              <a:t>Managing geographic information</a:t>
            </a:r>
          </a:p>
          <a:p>
            <a:r>
              <a:rPr lang="en-GB" dirty="0"/>
              <a:t>R as a GIS</a:t>
            </a:r>
          </a:p>
        </p:txBody>
      </p:sp>
    </p:spTree>
    <p:extLst>
      <p:ext uri="{BB962C8B-B14F-4D97-AF65-F5344CB8AC3E}">
        <p14:creationId xmlns:p14="http://schemas.microsoft.com/office/powerpoint/2010/main" val="317044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6C4A-E334-4623-BF11-4F151F9A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Managing Geographic Information – Alternatives to .</a:t>
            </a:r>
            <a:r>
              <a:rPr lang="en-GB" sz="2400" dirty="0" err="1"/>
              <a:t>shp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41A5-70C1-4232-8E8F-9135834A8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2" y="1295401"/>
            <a:ext cx="8676788" cy="907472"/>
          </a:xfrm>
        </p:spPr>
        <p:txBody>
          <a:bodyPr>
            <a:normAutofit fontScale="62500" lnSpcReduction="20000"/>
          </a:bodyPr>
          <a:lstStyle/>
          <a:p>
            <a:r>
              <a:rPr lang="en-GB" dirty="0" err="1"/>
              <a:t>GeoJSON</a:t>
            </a:r>
            <a:r>
              <a:rPr lang="en-GB" dirty="0"/>
              <a:t> (mark-up similar to XML)</a:t>
            </a:r>
          </a:p>
          <a:p>
            <a:r>
              <a:rPr lang="en-GB" dirty="0"/>
              <a:t>Simple – particularly good for web applications</a:t>
            </a:r>
          </a:p>
          <a:p>
            <a:r>
              <a:rPr lang="en-GB" dirty="0"/>
              <a:t>Doesn’t support every data type – e.g. 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16E1E-36C0-4664-9CE9-D1C20A4C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57" y="2202873"/>
            <a:ext cx="7760081" cy="3829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8D8BB0-1274-45EE-B1A8-F4E599648730}"/>
              </a:ext>
            </a:extLst>
          </p:cNvPr>
          <p:cNvSpPr/>
          <p:nvPr/>
        </p:nvSpPr>
        <p:spPr>
          <a:xfrm>
            <a:off x="217130" y="6258866"/>
            <a:ext cx="8902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Could different file formats be developed that follow the same sort of rules for storage?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C0AE3C-FE55-4500-80F1-E13C98870A6A}"/>
              </a:ext>
            </a:extLst>
          </p:cNvPr>
          <p:cNvSpPr/>
          <p:nvPr/>
        </p:nvSpPr>
        <p:spPr>
          <a:xfrm>
            <a:off x="6671999" y="1720265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http://geojson.io/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44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FB5C-2C5D-441D-9539-63105A3B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Geographic Information -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793F-D432-486E-BD0B-E9288313E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4050605" cy="5257799"/>
          </a:xfrm>
        </p:spPr>
        <p:txBody>
          <a:bodyPr/>
          <a:lstStyle/>
          <a:p>
            <a:r>
              <a:rPr lang="en-GB" dirty="0"/>
              <a:t>The Open Geospatial Consortium</a:t>
            </a:r>
          </a:p>
          <a:p>
            <a:r>
              <a:rPr lang="en-GB" dirty="0"/>
              <a:t>Governing standards around spatial data since 1992</a:t>
            </a:r>
          </a:p>
          <a:p>
            <a:r>
              <a:rPr lang="en-GB" dirty="0"/>
              <a:t>Defined the ‘well-known-text’ (WKT) format for representing vector geometries</a:t>
            </a:r>
          </a:p>
        </p:txBody>
      </p:sp>
      <p:pic>
        <p:nvPicPr>
          <p:cNvPr id="6146" name="Picture 2" descr="Open Geospatial Consortium logo.png">
            <a:extLst>
              <a:ext uri="{FF2B5EF4-FFF2-40B4-BE49-F238E27FC236}">
                <a16:creationId xmlns:a16="http://schemas.microsoft.com/office/drawing/2014/main" id="{C107A922-B81A-44B2-9123-1C7599858C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668" y="1207250"/>
            <a:ext cx="23812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C7074-F205-4BCA-8786-EACC54912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567" y="2440130"/>
            <a:ext cx="3781323" cy="4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5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3866-1D1D-4E94-9A34-498495A5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Managing Geographic Information – Simple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F167-952D-4B91-90DD-3D67D7E8C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2000" dirty="0"/>
              <a:t>Simple Features -  OGC standard that specifies a common storage and access model for 2D geometries</a:t>
            </a:r>
          </a:p>
          <a:p>
            <a:r>
              <a:rPr lang="en-GB" sz="2000" dirty="0"/>
              <a:t>2 part standard:</a:t>
            </a:r>
          </a:p>
          <a:p>
            <a:pPr lvl="1"/>
            <a:r>
              <a:rPr lang="en-GB" sz="2000" dirty="0"/>
              <a:t>Part 1 – Common Architecture defining geometries, attributes etc. via WKT</a:t>
            </a:r>
          </a:p>
          <a:p>
            <a:pPr lvl="1"/>
            <a:r>
              <a:rPr lang="en-GB" sz="2000" dirty="0"/>
              <a:t>Part 2 - supports storage, retrieval, query and update of simple geospatial feature collections via SQL (structured query language – been around since the 1970s)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A61FD-8914-46C6-818A-BF1B0E6844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Simple Features implemented in:</a:t>
            </a:r>
          </a:p>
          <a:p>
            <a:r>
              <a:rPr lang="en-GB" dirty="0"/>
              <a:t>The sf</a:t>
            </a:r>
            <a:r>
              <a:rPr lang="en-GB" baseline="30000" dirty="0">
                <a:hlinkClick r:id="rId2"/>
              </a:rPr>
              <a:t>[1]</a:t>
            </a:r>
            <a:r>
              <a:rPr lang="en-GB" dirty="0"/>
              <a:t> package - </a:t>
            </a:r>
            <a:r>
              <a:rPr lang="en-GB" dirty="0">
                <a:hlinkClick r:id="rId3" tooltip="R (programming language)"/>
              </a:rPr>
              <a:t>R</a:t>
            </a:r>
            <a:r>
              <a:rPr lang="en-GB" dirty="0"/>
              <a:t> </a:t>
            </a:r>
          </a:p>
          <a:p>
            <a:r>
              <a:rPr lang="en-GB" dirty="0">
                <a:hlinkClick r:id="rId4" tooltip="MySQL"/>
              </a:rPr>
              <a:t>MySQL</a:t>
            </a:r>
            <a:r>
              <a:rPr lang="en-GB" dirty="0"/>
              <a:t> Spatial Extensions.</a:t>
            </a:r>
            <a:r>
              <a:rPr lang="en-GB" baseline="30000" dirty="0">
                <a:hlinkClick r:id="rId5"/>
              </a:rPr>
              <a:t>[2]</a:t>
            </a:r>
            <a:r>
              <a:rPr lang="en-GB" dirty="0"/>
              <a:t> </a:t>
            </a:r>
          </a:p>
          <a:p>
            <a:r>
              <a:rPr lang="en-GB" dirty="0" err="1">
                <a:hlinkClick r:id="rId6" tooltip="PostGIS"/>
              </a:rPr>
              <a:t>PostGIS</a:t>
            </a:r>
            <a:r>
              <a:rPr lang="en-GB" dirty="0"/>
              <a:t> extension for </a:t>
            </a:r>
            <a:r>
              <a:rPr lang="en-GB" dirty="0">
                <a:hlinkClick r:id="rId7" tooltip="PostgreSQL"/>
              </a:rPr>
              <a:t>PostgreSQL</a:t>
            </a:r>
            <a:endParaRPr lang="en-GB" dirty="0"/>
          </a:p>
          <a:p>
            <a:r>
              <a:rPr lang="en-GB" dirty="0" err="1">
                <a:hlinkClick r:id="rId8" tooltip="SpatiaLite"/>
              </a:rPr>
              <a:t>SpatiaLite</a:t>
            </a:r>
            <a:r>
              <a:rPr lang="en-GB" dirty="0"/>
              <a:t> extension for </a:t>
            </a:r>
            <a:r>
              <a:rPr lang="en-GB" dirty="0">
                <a:hlinkClick r:id="rId9" tooltip="SQLite"/>
              </a:rPr>
              <a:t>SQLite</a:t>
            </a:r>
            <a:r>
              <a:rPr lang="en-GB" baseline="30000" dirty="0">
                <a:hlinkClick r:id="rId10"/>
              </a:rPr>
              <a:t>[3]</a:t>
            </a:r>
            <a:endParaRPr lang="en-GB" dirty="0"/>
          </a:p>
          <a:p>
            <a:r>
              <a:rPr lang="en-GB" dirty="0">
                <a:hlinkClick r:id="rId11" tooltip="Oracle Spatial"/>
              </a:rPr>
              <a:t>Oracle Spatial</a:t>
            </a:r>
            <a:endParaRPr lang="en-GB" dirty="0"/>
          </a:p>
          <a:p>
            <a:r>
              <a:rPr lang="en-GB" dirty="0">
                <a:hlinkClick r:id="rId12" tooltip="Microsoft SQL Server"/>
              </a:rPr>
              <a:t>Microsoft SQL Server</a:t>
            </a:r>
            <a:r>
              <a:rPr lang="en-GB" dirty="0"/>
              <a:t> since version 2008,</a:t>
            </a:r>
            <a:r>
              <a:rPr lang="en-GB" baseline="30000" dirty="0">
                <a:hlinkClick r:id="rId13"/>
              </a:rPr>
              <a:t>[4]</a:t>
            </a:r>
            <a:r>
              <a:rPr lang="en-GB" dirty="0"/>
              <a:t> with significant additions in the 2012 version.</a:t>
            </a:r>
            <a:r>
              <a:rPr lang="en-GB" baseline="30000" dirty="0">
                <a:hlinkClick r:id="rId14"/>
              </a:rPr>
              <a:t>[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99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1DD4-F9CD-4DF5-AB66-40D31030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Managing Geographic Information – </a:t>
            </a:r>
            <a:r>
              <a:rPr lang="en-GB" sz="2800" dirty="0" err="1"/>
              <a:t>GeoPackage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CF357-5C2A-4643-AA4D-5195351C1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875" y="1447803"/>
            <a:ext cx="4505325" cy="5257799"/>
          </a:xfrm>
        </p:spPr>
        <p:txBody>
          <a:bodyPr/>
          <a:lstStyle/>
          <a:p>
            <a:r>
              <a:rPr lang="en-GB" dirty="0" err="1"/>
              <a:t>GeoPackage</a:t>
            </a:r>
            <a:r>
              <a:rPr lang="en-GB" dirty="0"/>
              <a:t> - SQLite Database file/container - .</a:t>
            </a:r>
            <a:r>
              <a:rPr lang="en-GB" dirty="0" err="1"/>
              <a:t>gpkg</a:t>
            </a:r>
            <a:endParaRPr lang="en-GB" dirty="0"/>
          </a:p>
          <a:p>
            <a:r>
              <a:rPr lang="en-GB" dirty="0"/>
              <a:t>The SQLite - open source and multi-platform</a:t>
            </a:r>
          </a:p>
          <a:p>
            <a:r>
              <a:rPr lang="en-GB" dirty="0"/>
              <a:t>SQLite stores data in a single file (so no need to zip/unzip)</a:t>
            </a:r>
          </a:p>
          <a:p>
            <a:r>
              <a:rPr lang="en-GB" dirty="0"/>
              <a:t>WKT Geometry stored in single geometry field in the database</a:t>
            </a:r>
          </a:p>
        </p:txBody>
      </p:sp>
      <p:pic>
        <p:nvPicPr>
          <p:cNvPr id="7170" name="Picture 2" descr="GeoPackage">
            <a:extLst>
              <a:ext uri="{FF2B5EF4-FFF2-40B4-BE49-F238E27FC236}">
                <a16:creationId xmlns:a16="http://schemas.microsoft.com/office/drawing/2014/main" id="{B6FD7866-B21E-4AD2-8308-A8562706D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008" y="1124339"/>
            <a:ext cx="2371434" cy="177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geopackage">
            <a:extLst>
              <a:ext uri="{FF2B5EF4-FFF2-40B4-BE49-F238E27FC236}">
                <a16:creationId xmlns:a16="http://schemas.microsoft.com/office/drawing/2014/main" id="{BBD6E038-6968-4D20-8DE5-E9EAE870E2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38" y="2966598"/>
            <a:ext cx="4168775" cy="37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873BC1-CF23-4F88-82DD-5CAC0601326A}"/>
              </a:ext>
            </a:extLst>
          </p:cNvPr>
          <p:cNvSpPr/>
          <p:nvPr/>
        </p:nvSpPr>
        <p:spPr>
          <a:xfrm>
            <a:off x="0" y="6488668"/>
            <a:ext cx="3194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https://www.geopackage.org/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F0B022-63AE-4925-AB93-07E186E6EECA}"/>
              </a:ext>
            </a:extLst>
          </p:cNvPr>
          <p:cNvSpPr/>
          <p:nvPr/>
        </p:nvSpPr>
        <p:spPr>
          <a:xfrm>
            <a:off x="4838700" y="3333750"/>
            <a:ext cx="2581275" cy="152400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97479D-BA14-470E-8594-53B629357713}"/>
              </a:ext>
            </a:extLst>
          </p:cNvPr>
          <p:cNvSpPr/>
          <p:nvPr/>
        </p:nvSpPr>
        <p:spPr>
          <a:xfrm>
            <a:off x="7563469" y="3800475"/>
            <a:ext cx="1200150" cy="112395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5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80C6-79F0-4F6B-ADA7-F90C291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Managing Geographic Information – </a:t>
            </a:r>
            <a:r>
              <a:rPr lang="en-GB" sz="3200" dirty="0" err="1"/>
              <a:t>PostGIS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1987C-8B0B-4467-8AF5-D1A43BCCA5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Spatial extension to the PostgreSQL object-relational database</a:t>
            </a:r>
          </a:p>
          <a:p>
            <a:r>
              <a:rPr lang="en-GB" dirty="0"/>
              <a:t>Free and Open Source</a:t>
            </a:r>
          </a:p>
          <a:p>
            <a:r>
              <a:rPr lang="en-GB" dirty="0"/>
              <a:t>Powers some of the world’s most famous platforms (Facebook, Instagram, OpenStreetMap etc.)</a:t>
            </a:r>
          </a:p>
          <a:p>
            <a:r>
              <a:rPr lang="en-GB" dirty="0"/>
              <a:t>Perfect if you want to do some serious heavy-lifting big-data processing &amp; spatial queries</a:t>
            </a:r>
          </a:p>
          <a:p>
            <a:r>
              <a:rPr lang="en-GB" dirty="0"/>
              <a:t>Connects to QGIS &amp; R very nicely</a:t>
            </a:r>
          </a:p>
          <a:p>
            <a:r>
              <a:rPr lang="en-GB" dirty="0"/>
              <a:t>Difficult to master!</a:t>
            </a:r>
          </a:p>
        </p:txBody>
      </p:sp>
      <p:pic>
        <p:nvPicPr>
          <p:cNvPr id="9218" name="Picture 2" descr="Image result for postgis">
            <a:extLst>
              <a:ext uri="{FF2B5EF4-FFF2-40B4-BE49-F238E27FC236}">
                <a16:creationId xmlns:a16="http://schemas.microsoft.com/office/drawing/2014/main" id="{31A8E6DD-1291-43B9-B77A-A9060E79532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087" y="1447803"/>
            <a:ext cx="2996612" cy="234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postgis qgis">
            <a:extLst>
              <a:ext uri="{FF2B5EF4-FFF2-40B4-BE49-F238E27FC236}">
                <a16:creationId xmlns:a16="http://schemas.microsoft.com/office/drawing/2014/main" id="{6194CAAE-00C8-44E1-B339-621F1CADD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714" y="4076701"/>
            <a:ext cx="4636185" cy="25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16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80C6-79F0-4F6B-ADA7-F90C2917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Managing Geographic Information – sf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1987C-8B0B-4467-8AF5-D1A43BCCA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4584698" cy="5257799"/>
          </a:xfrm>
        </p:spPr>
        <p:txBody>
          <a:bodyPr/>
          <a:lstStyle/>
          <a:p>
            <a:r>
              <a:rPr lang="en-GB" dirty="0"/>
              <a:t>The Simple Features (sf) package facilitates the storage, access and management of geometric objects stored as simple features, in R</a:t>
            </a:r>
          </a:p>
          <a:p>
            <a:r>
              <a:rPr lang="en-GB" dirty="0"/>
              <a:t>sf arrived in around 2018</a:t>
            </a:r>
          </a:p>
          <a:p>
            <a:r>
              <a:rPr lang="en-GB" dirty="0"/>
              <a:t>Replaced previous </a:t>
            </a:r>
            <a:r>
              <a:rPr lang="en-GB" dirty="0" err="1"/>
              <a:t>sp</a:t>
            </a:r>
            <a:r>
              <a:rPr lang="en-GB" dirty="0"/>
              <a:t> (2003) package</a:t>
            </a:r>
          </a:p>
        </p:txBody>
      </p:sp>
      <p:pic>
        <p:nvPicPr>
          <p:cNvPr id="8194" name="Picture 2" descr="Image result for sf r">
            <a:extLst>
              <a:ext uri="{FF2B5EF4-FFF2-40B4-BE49-F238E27FC236}">
                <a16:creationId xmlns:a16="http://schemas.microsoft.com/office/drawing/2014/main" id="{4E09929D-BF2F-4F13-8DC7-64F7FD1B87EB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353" y="13702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ser-images.githubusercontent.com/520851/50280460-e35c1880-044c-11e9-9ed7-cc46754e49db.jpg">
            <a:extLst>
              <a:ext uri="{FF2B5EF4-FFF2-40B4-BE49-F238E27FC236}">
                <a16:creationId xmlns:a16="http://schemas.microsoft.com/office/drawing/2014/main" id="{CE8FAE59-7EA5-483E-9148-13BA5FAC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51" y="3468487"/>
            <a:ext cx="4364649" cy="32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8DC1A-3D35-4B5B-B16A-84B31DCAD096}"/>
              </a:ext>
            </a:extLst>
          </p:cNvPr>
          <p:cNvSpPr/>
          <p:nvPr/>
        </p:nvSpPr>
        <p:spPr>
          <a:xfrm>
            <a:off x="181582" y="6363461"/>
            <a:ext cx="418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https://r-spatial.github.io/sf/index.html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27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B0A111-08BA-4E1B-9897-3A6FFB0C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sf</a:t>
            </a:r>
          </a:p>
        </p:txBody>
      </p:sp>
      <p:pic>
        <p:nvPicPr>
          <p:cNvPr id="2050" name="Picture 2" descr="https://r-spatial.github.io/sf/articles/sf_xfig.png">
            <a:extLst>
              <a:ext uri="{FF2B5EF4-FFF2-40B4-BE49-F238E27FC236}">
                <a16:creationId xmlns:a16="http://schemas.microsoft.com/office/drawing/2014/main" id="{D08E1BB1-26A5-403C-B834-D84AAD338D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1" y="2543955"/>
            <a:ext cx="8489950" cy="35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220740-CD4C-421F-9A2E-35C75CEA3950}"/>
              </a:ext>
            </a:extLst>
          </p:cNvPr>
          <p:cNvSpPr/>
          <p:nvPr/>
        </p:nvSpPr>
        <p:spPr>
          <a:xfrm>
            <a:off x="238125" y="6362700"/>
            <a:ext cx="8362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https://r-spatial.github.io/sf/articles/sf1.html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490F2-DEFA-4A1D-96F8-2E9E7FA9AE2E}"/>
              </a:ext>
            </a:extLst>
          </p:cNvPr>
          <p:cNvSpPr/>
          <p:nvPr/>
        </p:nvSpPr>
        <p:spPr>
          <a:xfrm>
            <a:off x="323849" y="1362856"/>
            <a:ext cx="8032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sf objects are data tables (knows as Data Frames in R) with a geometry column containing WKT geometries at the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sf package contains a sample dataset (ironically read from a bundled </a:t>
            </a:r>
            <a:r>
              <a:rPr lang="en-GB" dirty="0" err="1"/>
              <a:t>shapfile</a:t>
            </a:r>
            <a:r>
              <a:rPr lang="en-GB" dirty="0"/>
              <a:t>!!)</a:t>
            </a:r>
          </a:p>
        </p:txBody>
      </p:sp>
    </p:spTree>
    <p:extLst>
      <p:ext uri="{BB962C8B-B14F-4D97-AF65-F5344CB8AC3E}">
        <p14:creationId xmlns:p14="http://schemas.microsoft.com/office/powerpoint/2010/main" val="207834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F4F2BB-D24D-4726-87CE-3F20F6F8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2D376-1180-4328-9BBD-FF1A6E1FA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2" y="1447804"/>
            <a:ext cx="4168775" cy="4649566"/>
          </a:xfrm>
        </p:spPr>
        <p:txBody>
          <a:bodyPr>
            <a:normAutofit fontScale="92500"/>
          </a:bodyPr>
          <a:lstStyle/>
          <a:p>
            <a:r>
              <a:rPr lang="en-GB" dirty="0"/>
              <a:t>Contains a huge set of tools for </a:t>
            </a:r>
          </a:p>
          <a:p>
            <a:pPr lvl="1"/>
            <a:r>
              <a:rPr lang="en-GB" dirty="0"/>
              <a:t>reading and writing spatial data – from shapefiles or other formats</a:t>
            </a:r>
          </a:p>
          <a:p>
            <a:pPr lvl="1"/>
            <a:r>
              <a:rPr lang="en-GB" dirty="0"/>
              <a:t>querying a range of different point, line and polygon vector geometries</a:t>
            </a:r>
          </a:p>
          <a:p>
            <a:pPr lvl="1"/>
            <a:r>
              <a:rPr lang="en-GB" dirty="0" err="1"/>
              <a:t>st</a:t>
            </a:r>
            <a:r>
              <a:rPr lang="en-GB" dirty="0"/>
              <a:t>_ prefix for all functions identical to that used in </a:t>
            </a:r>
            <a:r>
              <a:rPr lang="en-GB" dirty="0" err="1"/>
              <a:t>postgis</a:t>
            </a:r>
            <a:r>
              <a:rPr lang="en-GB" dirty="0"/>
              <a:t> spatial SQL queries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D042B8-49C8-4B01-B042-D7E936192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20737" y="1447800"/>
            <a:ext cx="3430050" cy="5257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679537-6478-4859-9FA6-2F2B63AA6B45}"/>
              </a:ext>
            </a:extLst>
          </p:cNvPr>
          <p:cNvSpPr/>
          <p:nvPr/>
        </p:nvSpPr>
        <p:spPr>
          <a:xfrm>
            <a:off x="111657" y="6097369"/>
            <a:ext cx="4832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https://github.com/rstudio/cheatsheets/blob/master/sf.pdf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951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F4F2BB-D24D-4726-87CE-3F20F6F8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2D376-1180-4328-9BBD-FF1A6E1FA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2" y="1295401"/>
            <a:ext cx="4168775" cy="97155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Can carry out a vast range of geometric operations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23649DA-A96C-4587-9934-C1DBD07203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8506" y="1447800"/>
            <a:ext cx="3734512" cy="525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AC161B-D4F3-449D-8B5C-8CA3E3F94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0" y="2159856"/>
            <a:ext cx="3552825" cy="469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54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6A5713-B7DC-4D37-BFA1-EF6CED9C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4781E-E69A-4EC0-B394-7F4126D1C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1" y="809625"/>
            <a:ext cx="8343506" cy="604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1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DC58-3B65-48B2-BD5F-706F0985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CAD9F-5206-41EA-99BF-097BAA1E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you should have learned last week:</a:t>
            </a:r>
          </a:p>
          <a:p>
            <a:pPr lvl="1"/>
            <a:r>
              <a:rPr lang="en-GB" dirty="0"/>
              <a:t>How we can store spatial information on a computer, e.g. shapefile, csv, </a:t>
            </a:r>
            <a:r>
              <a:rPr lang="en-GB" dirty="0" err="1"/>
              <a:t>geojson</a:t>
            </a:r>
            <a:r>
              <a:rPr lang="en-GB" dirty="0"/>
              <a:t>, </a:t>
            </a:r>
            <a:r>
              <a:rPr lang="en-GB" dirty="0" err="1"/>
              <a:t>GeoPackage</a:t>
            </a:r>
            <a:endParaRPr lang="en-GB" dirty="0"/>
          </a:p>
          <a:p>
            <a:pPr lvl="1"/>
            <a:r>
              <a:rPr lang="en-GB" dirty="0"/>
              <a:t>Some of the common issues we may encounter when downloading and trying to analyse some ‘wild’ data</a:t>
            </a:r>
          </a:p>
          <a:p>
            <a:pPr lvl="1"/>
            <a:r>
              <a:rPr lang="en-GB" dirty="0"/>
              <a:t>How do display some basic spatial data and draw a basic map using QGIS and R</a:t>
            </a:r>
          </a:p>
          <a:p>
            <a:pPr lvl="1"/>
            <a:r>
              <a:rPr lang="en-GB" dirty="0"/>
              <a:t>How to store and save spatial data on your computer</a:t>
            </a:r>
          </a:p>
          <a:p>
            <a:pPr lvl="1"/>
            <a:r>
              <a:rPr lang="en-GB" dirty="0"/>
              <a:t>Where you might be able to find spatial data on the web</a:t>
            </a:r>
          </a:p>
        </p:txBody>
      </p:sp>
    </p:spTree>
    <p:extLst>
      <p:ext uri="{BB962C8B-B14F-4D97-AF65-F5344CB8AC3E}">
        <p14:creationId xmlns:p14="http://schemas.microsoft.com/office/powerpoint/2010/main" val="1759470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E631-F3D5-485A-A0FE-FAD8C56D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as a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964C-E647-4DE5-B694-279AF4F2C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2314574"/>
            <a:ext cx="8489950" cy="4391025"/>
          </a:xfrm>
        </p:spPr>
        <p:txBody>
          <a:bodyPr/>
          <a:lstStyle/>
          <a:p>
            <a:r>
              <a:rPr lang="en-GB" dirty="0"/>
              <a:t>“R is a language and environment for statistical computing and graphics.”</a:t>
            </a:r>
          </a:p>
          <a:p>
            <a:r>
              <a:rPr lang="en-GB" dirty="0"/>
              <a:t>“R is an integrated suite of software facilities for </a:t>
            </a:r>
            <a:r>
              <a:rPr lang="en-GB" b="1" dirty="0"/>
              <a:t>data manipulation, calculation and graphical display</a:t>
            </a:r>
            <a:r>
              <a:rPr lang="en-GB" dirty="0"/>
              <a:t>”</a:t>
            </a:r>
          </a:p>
        </p:txBody>
      </p:sp>
      <p:pic>
        <p:nvPicPr>
          <p:cNvPr id="1026" name="Picture 2" descr="R">
            <a:extLst>
              <a:ext uri="{FF2B5EF4-FFF2-40B4-BE49-F238E27FC236}">
                <a16:creationId xmlns:a16="http://schemas.microsoft.com/office/drawing/2014/main" id="{F93D714D-A7BD-4152-8677-FC2CEDA3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685800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EF121D-C6CE-4A1E-B164-C46FAE74736B}"/>
              </a:ext>
            </a:extLst>
          </p:cNvPr>
          <p:cNvSpPr/>
          <p:nvPr/>
        </p:nvSpPr>
        <p:spPr>
          <a:xfrm>
            <a:off x="4007860" y="1544121"/>
            <a:ext cx="280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https://www.r-project.org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C55FDD-5DBB-4B7A-BFD8-1E9E2C4C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404" y="4021736"/>
            <a:ext cx="4819135" cy="283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7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E631-F3D5-485A-A0FE-FAD8C56D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as a GIS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46A5845-C5F9-4AC4-BA79-E69B36021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946275" y="788528"/>
            <a:ext cx="5257800" cy="657634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D5FA9F-7C66-4E44-BD36-09FD26EEFD57}"/>
              </a:ext>
            </a:extLst>
          </p:cNvPr>
          <p:cNvSpPr/>
          <p:nvPr/>
        </p:nvSpPr>
        <p:spPr>
          <a:xfrm>
            <a:off x="3586162" y="2847975"/>
            <a:ext cx="1971675" cy="162877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A41F6-EE7D-4E20-8FC8-B1C6A234B9F3}"/>
              </a:ext>
            </a:extLst>
          </p:cNvPr>
          <p:cNvSpPr txBox="1"/>
          <p:nvPr/>
        </p:nvSpPr>
        <p:spPr>
          <a:xfrm>
            <a:off x="236307" y="2201644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Manipulation &amp; Calculation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49FD2-E5A1-499A-AD28-77796A632B13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>
            <a:off x="1336445" y="2847975"/>
            <a:ext cx="2249717" cy="81438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617333B-F0F4-4939-B008-7071BE06B211}"/>
              </a:ext>
            </a:extLst>
          </p:cNvPr>
          <p:cNvSpPr/>
          <p:nvPr/>
        </p:nvSpPr>
        <p:spPr>
          <a:xfrm>
            <a:off x="5653087" y="3262312"/>
            <a:ext cx="1971675" cy="1628775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5F341-FB41-4D9E-8CAC-3D98E77E76EF}"/>
              </a:ext>
            </a:extLst>
          </p:cNvPr>
          <p:cNvCxnSpPr>
            <a:cxnSpLocks/>
          </p:cNvCxnSpPr>
          <p:nvPr/>
        </p:nvCxnSpPr>
        <p:spPr>
          <a:xfrm flipH="1">
            <a:off x="6638924" y="1664732"/>
            <a:ext cx="985838" cy="159758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1A6494-0247-4D59-A10E-15F73ED652BA}"/>
              </a:ext>
            </a:extLst>
          </p:cNvPr>
          <p:cNvSpPr txBox="1"/>
          <p:nvPr/>
        </p:nvSpPr>
        <p:spPr>
          <a:xfrm>
            <a:off x="6638924" y="1295400"/>
            <a:ext cx="21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Graphical Display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7D3FCB-F9C5-4549-99B3-91F36A82A604}"/>
              </a:ext>
            </a:extLst>
          </p:cNvPr>
          <p:cNvSpPr/>
          <p:nvPr/>
        </p:nvSpPr>
        <p:spPr>
          <a:xfrm>
            <a:off x="4179093" y="2026681"/>
            <a:ext cx="933450" cy="647701"/>
          </a:xfrm>
          <a:prstGeom prst="round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08026C-E50F-4A42-B6B2-D5A6DCE2F2E8}"/>
              </a:ext>
            </a:extLst>
          </p:cNvPr>
          <p:cNvSpPr txBox="1"/>
          <p:nvPr/>
        </p:nvSpPr>
        <p:spPr>
          <a:xfrm>
            <a:off x="4179094" y="1017716"/>
            <a:ext cx="107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Storage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78A3C-AAC6-4DE5-BA55-886404D51041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4645818" y="1387048"/>
            <a:ext cx="72629" cy="63963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1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14D4-8826-47E6-BD2F-CA4D41DE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as a GIS –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55D65-40CB-4F55-8442-9D0D212E9D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Data management/ storage facilitated through connection to a range of file formats (almost any you can think of) </a:t>
            </a:r>
          </a:p>
          <a:p>
            <a:r>
              <a:rPr lang="en-GB" dirty="0"/>
              <a:t>Plus a huge host of software packages for reading, writing and converting data held within these files into a format R can handle</a:t>
            </a:r>
          </a:p>
        </p:txBody>
      </p:sp>
      <p:pic>
        <p:nvPicPr>
          <p:cNvPr id="5" name="Picture 2" descr="Image result for sf r">
            <a:extLst>
              <a:ext uri="{FF2B5EF4-FFF2-40B4-BE49-F238E27FC236}">
                <a16:creationId xmlns:a16="http://schemas.microsoft.com/office/drawing/2014/main" id="{86706FC9-C2F3-49BC-BC67-FDDDA509EF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95" y="853412"/>
            <a:ext cx="1507403" cy="150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GeoPackage">
            <a:extLst>
              <a:ext uri="{FF2B5EF4-FFF2-40B4-BE49-F238E27FC236}">
                <a16:creationId xmlns:a16="http://schemas.microsoft.com/office/drawing/2014/main" id="{61502E12-874F-4078-8343-E29FEFEA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635" y="1295400"/>
            <a:ext cx="1918360" cy="14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ostgis">
            <a:extLst>
              <a:ext uri="{FF2B5EF4-FFF2-40B4-BE49-F238E27FC236}">
                <a16:creationId xmlns:a16="http://schemas.microsoft.com/office/drawing/2014/main" id="{32B42F9A-6CBF-4BB3-B572-285DB4C11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2881777"/>
            <a:ext cx="2327701" cy="182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Image result for shapefile">
            <a:extLst>
              <a:ext uri="{FF2B5EF4-FFF2-40B4-BE49-F238E27FC236}">
                <a16:creationId xmlns:a16="http://schemas.microsoft.com/office/drawing/2014/main" id="{E39464AE-498C-4997-8B05-7AA4AEA3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4" y="5067299"/>
            <a:ext cx="155257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ata">
            <a:extLst>
              <a:ext uri="{FF2B5EF4-FFF2-40B4-BE49-F238E27FC236}">
                <a16:creationId xmlns:a16="http://schemas.microsoft.com/office/drawing/2014/main" id="{811E7619-BC9B-4062-8EAF-5D27A58C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6" y="5974993"/>
            <a:ext cx="1728788" cy="3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pss">
            <a:extLst>
              <a:ext uri="{FF2B5EF4-FFF2-40B4-BE49-F238E27FC236}">
                <a16:creationId xmlns:a16="http://schemas.microsoft.com/office/drawing/2014/main" id="{13ACD14F-CF61-4444-8943-10DAE1A3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6" y="4546600"/>
            <a:ext cx="1144586" cy="114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sv">
            <a:extLst>
              <a:ext uri="{FF2B5EF4-FFF2-40B4-BE49-F238E27FC236}">
                <a16:creationId xmlns:a16="http://schemas.microsoft.com/office/drawing/2014/main" id="{F62E01A4-B3F5-4733-9CDA-C651F7D34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84" y="3626183"/>
            <a:ext cx="1004888" cy="10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geojson">
            <a:extLst>
              <a:ext uri="{FF2B5EF4-FFF2-40B4-BE49-F238E27FC236}">
                <a16:creationId xmlns:a16="http://schemas.microsoft.com/office/drawing/2014/main" id="{01DD519E-2905-49F8-87FC-9951D39C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35656"/>
            <a:ext cx="1122715" cy="75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8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C1A8-FA07-43EE-8E46-23F3F3F2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as a GIS – packages for reading/writing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C3C7-F0B0-46C0-A210-ED8B28AB1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5727698" cy="48884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</a:t>
            </a:r>
            <a:r>
              <a:rPr lang="en-GB" dirty="0" err="1"/>
              <a:t>readr</a:t>
            </a:r>
            <a:r>
              <a:rPr lang="en-GB" dirty="0"/>
              <a:t> package makes it easy to read (clean) and write tabular data into </a:t>
            </a:r>
            <a:r>
              <a:rPr lang="en-GB" dirty="0" err="1"/>
              <a:t>tibbles</a:t>
            </a:r>
            <a:r>
              <a:rPr lang="en-GB" dirty="0"/>
              <a:t> (more of which shortly)</a:t>
            </a:r>
          </a:p>
          <a:p>
            <a:r>
              <a:rPr lang="en-GB" dirty="0"/>
              <a:t>The sf package takes advantage of the Geospatial Data Abstraction Library (GDAL) to enable the reading and writing of spatial objects</a:t>
            </a:r>
          </a:p>
          <a:p>
            <a:r>
              <a:rPr lang="en-GB" dirty="0" err="1"/>
              <a:t>rgdal</a:t>
            </a:r>
            <a:r>
              <a:rPr lang="en-GB" dirty="0"/>
              <a:t> – allows r to access GDAL</a:t>
            </a:r>
          </a:p>
          <a:p>
            <a:r>
              <a:rPr lang="en-GB" dirty="0" err="1"/>
              <a:t>rpostgis</a:t>
            </a:r>
            <a:r>
              <a:rPr lang="en-GB" dirty="0"/>
              <a:t> allows easy reading and writing to </a:t>
            </a:r>
            <a:r>
              <a:rPr lang="en-GB" dirty="0" err="1"/>
              <a:t>postgis</a:t>
            </a:r>
            <a:r>
              <a:rPr lang="en-GB" dirty="0"/>
              <a:t> databases!</a:t>
            </a:r>
          </a:p>
          <a:p>
            <a:r>
              <a:rPr lang="en-GB" dirty="0"/>
              <a:t>haven for SPSS, SAS, Stata</a:t>
            </a:r>
          </a:p>
          <a:p>
            <a:r>
              <a:rPr lang="en-GB" dirty="0" err="1"/>
              <a:t>readxl</a:t>
            </a:r>
            <a:endParaRPr lang="en-GB" dirty="0"/>
          </a:p>
          <a:p>
            <a:endParaRPr lang="en-GB" dirty="0"/>
          </a:p>
        </p:txBody>
      </p:sp>
      <p:pic>
        <p:nvPicPr>
          <p:cNvPr id="2050" name="Picture 2" descr="https://github.com/tidyverse/readr/raw/master/man/figures/logo.png">
            <a:extLst>
              <a:ext uri="{FF2B5EF4-FFF2-40B4-BE49-F238E27FC236}">
                <a16:creationId xmlns:a16="http://schemas.microsoft.com/office/drawing/2014/main" id="{FE834327-50B9-40A0-8A08-5857D827A4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116" y="743782"/>
            <a:ext cx="1153645" cy="133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AA10A1-558A-4AD3-BCDA-C29321F6D64D}"/>
              </a:ext>
            </a:extLst>
          </p:cNvPr>
          <p:cNvSpPr/>
          <p:nvPr/>
        </p:nvSpPr>
        <p:spPr>
          <a:xfrm>
            <a:off x="5049247" y="6336270"/>
            <a:ext cx="377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https://github.com/tidyverse/readr</a:t>
            </a:r>
            <a:endParaRPr lang="en-GB" dirty="0"/>
          </a:p>
        </p:txBody>
      </p:sp>
      <p:pic>
        <p:nvPicPr>
          <p:cNvPr id="7" name="Picture 2" descr="Image result for sf r">
            <a:extLst>
              <a:ext uri="{FF2B5EF4-FFF2-40B4-BE49-F238E27FC236}">
                <a16:creationId xmlns:a16="http://schemas.microsoft.com/office/drawing/2014/main" id="{A17C78B2-5050-404D-9E2A-80E710C62D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98" y="1321540"/>
            <a:ext cx="1412764" cy="141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59113-E187-4B29-A12E-545E6419667B}"/>
              </a:ext>
            </a:extLst>
          </p:cNvPr>
          <p:cNvSpPr/>
          <p:nvPr/>
        </p:nvSpPr>
        <p:spPr>
          <a:xfrm>
            <a:off x="7471397" y="2827894"/>
            <a:ext cx="959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rpostgis</a:t>
            </a:r>
            <a:endParaRPr lang="en-GB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EAA88590-9F9A-4FDE-A498-2A8DA04F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012560"/>
            <a:ext cx="9144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ostgis">
            <a:extLst>
              <a:ext uri="{FF2B5EF4-FFF2-40B4-BE49-F238E27FC236}">
                <a16:creationId xmlns:a16="http://schemas.microsoft.com/office/drawing/2014/main" id="{96BEB010-EB41-44F3-A3F9-83B517A7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73" y="2586978"/>
            <a:ext cx="1403978" cy="109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github.com/tidyverse/haven/raw/master/man/figures/logo.png">
            <a:extLst>
              <a:ext uri="{FF2B5EF4-FFF2-40B4-BE49-F238E27FC236}">
                <a16:creationId xmlns:a16="http://schemas.microsoft.com/office/drawing/2014/main" id="{B1B55EE8-D7D8-45D7-B58B-958F0A77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162" y="4090941"/>
            <a:ext cx="1115989" cy="12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tidyverse/readxl/raw/master/man/figures/logo.png">
            <a:extLst>
              <a:ext uri="{FF2B5EF4-FFF2-40B4-BE49-F238E27FC236}">
                <a16:creationId xmlns:a16="http://schemas.microsoft.com/office/drawing/2014/main" id="{578F2B1E-E496-429E-9317-A570BFB8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4134738"/>
            <a:ext cx="1239815" cy="143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32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087B-20B9-43E8-BF37-087653DB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as a GIS – data manipulation &amp;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8F80-189D-4EF8-9C74-F28A424F89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R has always had packages for manipulating, processing and visualising data</a:t>
            </a:r>
          </a:p>
          <a:p>
            <a:r>
              <a:rPr lang="en-GB" dirty="0"/>
              <a:t>Packages are pieces of software designed for specific tasks within the R environment</a:t>
            </a:r>
          </a:p>
          <a:p>
            <a:r>
              <a:rPr lang="en-GB" dirty="0"/>
              <a:t>Recently, some of the best have been brought together under the ‘</a:t>
            </a:r>
            <a:r>
              <a:rPr lang="en-GB" dirty="0" err="1"/>
              <a:t>tidyverse</a:t>
            </a:r>
            <a:r>
              <a:rPr lang="en-GB" dirty="0"/>
              <a:t>’ banner</a:t>
            </a:r>
          </a:p>
          <a:p>
            <a:r>
              <a:rPr lang="en-GB" dirty="0"/>
              <a:t>“The </a:t>
            </a:r>
            <a:r>
              <a:rPr lang="en-GB" dirty="0" err="1"/>
              <a:t>tidyverse</a:t>
            </a:r>
            <a:r>
              <a:rPr lang="en-GB" dirty="0"/>
              <a:t> is an opinionated </a:t>
            </a:r>
            <a:r>
              <a:rPr lang="en-GB" dirty="0">
                <a:hlinkClick r:id="rId2"/>
              </a:rPr>
              <a:t>collection of R packages</a:t>
            </a:r>
            <a:r>
              <a:rPr lang="en-GB" dirty="0"/>
              <a:t> designed for data science. </a:t>
            </a:r>
            <a:r>
              <a:rPr lang="en-GB" b="1" dirty="0"/>
              <a:t>All packages share an underlying design philosophy, grammar, and data structures</a:t>
            </a:r>
            <a:r>
              <a:rPr lang="en-GB" dirty="0"/>
              <a:t>.”</a:t>
            </a:r>
          </a:p>
          <a:p>
            <a:r>
              <a:rPr lang="en-GB" dirty="0" err="1"/>
              <a:t>Tidyverse</a:t>
            </a:r>
            <a:r>
              <a:rPr lang="en-GB" dirty="0"/>
              <a:t> packages cover much of the data manipulation, processing and visualisation capabilities required of a GIS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508FF-87AF-41B0-89AB-260AEC504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15720" y="1340267"/>
            <a:ext cx="3883089" cy="4304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64219-A008-4F5A-801F-A33062A2DCFE}"/>
              </a:ext>
            </a:extLst>
          </p:cNvPr>
          <p:cNvSpPr/>
          <p:nvPr/>
        </p:nvSpPr>
        <p:spPr>
          <a:xfrm>
            <a:off x="5586164" y="6336270"/>
            <a:ext cx="2848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https://www.tidyverse.org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86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FCF7-72AA-451C-89A5-DD46D228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r>
              <a:rPr lang="en-GB" dirty="0"/>
              <a:t> philosophies – Tidy Data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CCFE46-DAFE-4CB5-B7F0-348E68A13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1" y="1182275"/>
            <a:ext cx="8489950" cy="477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8AE7C5-3F20-44FF-AF9B-D53A71ACD7CB}"/>
              </a:ext>
            </a:extLst>
          </p:cNvPr>
          <p:cNvSpPr/>
          <p:nvPr/>
        </p:nvSpPr>
        <p:spPr>
          <a:xfrm>
            <a:off x="143388" y="6411931"/>
            <a:ext cx="7417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https://tidyr.tidyverse.org/articles/tidy-data.html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5789B-94FC-4579-B1AB-FE0AAFB742E8}"/>
              </a:ext>
            </a:extLst>
          </p:cNvPr>
          <p:cNvSpPr/>
          <p:nvPr/>
        </p:nvSpPr>
        <p:spPr>
          <a:xfrm>
            <a:off x="1025612" y="4765443"/>
            <a:ext cx="69074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Kalinga" panose="020B0502040204020203" pitchFamily="34" charset="0"/>
                <a:cs typeface="Kalinga" panose="020B0502040204020203" pitchFamily="34" charset="0"/>
              </a:rPr>
              <a:t>each type of observational unit forms</a:t>
            </a:r>
          </a:p>
          <a:p>
            <a:r>
              <a:rPr lang="en-GB" sz="2000" dirty="0">
                <a:latin typeface="Kalinga" panose="020B0502040204020203" pitchFamily="34" charset="0"/>
                <a:cs typeface="Kalinga" panose="020B0502040204020203" pitchFamily="34" charset="0"/>
              </a:rPr>
              <a:t>a table</a:t>
            </a:r>
          </a:p>
        </p:txBody>
      </p:sp>
    </p:spTree>
    <p:extLst>
      <p:ext uri="{BB962C8B-B14F-4D97-AF65-F5344CB8AC3E}">
        <p14:creationId xmlns:p14="http://schemas.microsoft.com/office/powerpoint/2010/main" val="145915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0D5E-CED2-45CF-B4D7-5E68C8BE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 &amp; Messy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EE50D9-4CAB-4A2C-87A9-8AA65C74E7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688902"/>
            <a:ext cx="8489950" cy="477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BD1E1D-CD00-46A6-BCC3-31F9382181FB}"/>
              </a:ext>
            </a:extLst>
          </p:cNvPr>
          <p:cNvSpPr/>
          <p:nvPr/>
        </p:nvSpPr>
        <p:spPr>
          <a:xfrm>
            <a:off x="0" y="6443393"/>
            <a:ext cx="6301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https://github.com/allisonhorst/stats-illustrations</a:t>
            </a:r>
          </a:p>
        </p:txBody>
      </p:sp>
    </p:spTree>
    <p:extLst>
      <p:ext uri="{BB962C8B-B14F-4D97-AF65-F5344CB8AC3E}">
        <p14:creationId xmlns:p14="http://schemas.microsoft.com/office/powerpoint/2010/main" val="3973701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CFB1-5DB1-49B2-91E2-E43A130E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D7B3F9-A9C1-4412-8AB5-2A815C6BC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7" y="1295400"/>
            <a:ext cx="9049623" cy="3408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6176DA-B018-4E68-8DC8-05211666C61E}"/>
              </a:ext>
            </a:extLst>
          </p:cNvPr>
          <p:cNvSpPr/>
          <p:nvPr/>
        </p:nvSpPr>
        <p:spPr>
          <a:xfrm>
            <a:off x="200025" y="4711006"/>
            <a:ext cx="86201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variable forms a column – “A variable contains all values that measure the same underlying attribute (like height, temperature, duration) across units.”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observation forms a row – “An observation contains all values measured on the same unit (like a person, or a day, or a race) across attributes.”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cell is a single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type of observational unit forms a table.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880BD-B83E-4A30-BBDF-2D0DE9D6424B}"/>
              </a:ext>
            </a:extLst>
          </p:cNvPr>
          <p:cNvSpPr/>
          <p:nvPr/>
        </p:nvSpPr>
        <p:spPr>
          <a:xfrm>
            <a:off x="94377" y="6465332"/>
            <a:ext cx="7182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https://tidyr.tidyverse.org/articles/tidy-data.html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751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F599-648F-4F27-9724-2A2EDFE8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Tidy Data?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A264E4-CE03-4965-9640-3BDCEE2B59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295400"/>
            <a:ext cx="8489950" cy="47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B8A1FB-ABB2-43C2-8239-9A08236510B6}"/>
              </a:ext>
            </a:extLst>
          </p:cNvPr>
          <p:cNvSpPr/>
          <p:nvPr/>
        </p:nvSpPr>
        <p:spPr>
          <a:xfrm>
            <a:off x="0" y="6443393"/>
            <a:ext cx="6301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https://github.com/allisonhorst/stats-illustrations</a:t>
            </a:r>
          </a:p>
        </p:txBody>
      </p:sp>
    </p:spTree>
    <p:extLst>
      <p:ext uri="{BB962C8B-B14F-4D97-AF65-F5344CB8AC3E}">
        <p14:creationId xmlns:p14="http://schemas.microsoft.com/office/powerpoint/2010/main" val="747124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9E75-F255-4FA6-A00D-0F19B58F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5DA5-4751-4934-A250-D0DD5A422F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Data can be made tidy in R using packages for re-arranging and cleaning such as </a:t>
            </a:r>
            <a:r>
              <a:rPr lang="en-GB" dirty="0" err="1"/>
              <a:t>tidyr</a:t>
            </a:r>
            <a:r>
              <a:rPr lang="en-GB" dirty="0"/>
              <a:t> and </a:t>
            </a:r>
            <a:r>
              <a:rPr lang="en-GB" dirty="0" err="1"/>
              <a:t>dplyr</a:t>
            </a:r>
            <a:endParaRPr lang="en-GB" dirty="0"/>
          </a:p>
          <a:p>
            <a:r>
              <a:rPr lang="en-GB" dirty="0"/>
              <a:t>Once tidy, data can be reshaped (aggregated, split etc.) for whatever purposes you wish</a:t>
            </a:r>
          </a:p>
          <a:p>
            <a:r>
              <a:rPr lang="en-GB" b="1" dirty="0"/>
              <a:t>NOTE</a:t>
            </a:r>
            <a:r>
              <a:rPr lang="en-GB" dirty="0"/>
              <a:t> – the tidy format might not the be the most useful for mapping or visualising, but it is the best for flexibility</a:t>
            </a:r>
          </a:p>
          <a:p>
            <a:r>
              <a:rPr lang="en-GB" dirty="0"/>
              <a:t>Tidy data stored in a </a:t>
            </a:r>
            <a:r>
              <a:rPr lang="en-GB" dirty="0" err="1"/>
              <a:t>tibble</a:t>
            </a:r>
            <a:r>
              <a:rPr lang="en-GB" dirty="0"/>
              <a:t> – which is fussy table and forces you to not make silly errors</a:t>
            </a:r>
          </a:p>
          <a:p>
            <a:r>
              <a:rPr lang="en-GB" dirty="0"/>
              <a:t>Other packages like </a:t>
            </a:r>
            <a:r>
              <a:rPr lang="en-GB" dirty="0" err="1"/>
              <a:t>stringr</a:t>
            </a:r>
            <a:r>
              <a:rPr lang="en-GB" dirty="0"/>
              <a:t> and </a:t>
            </a:r>
            <a:r>
              <a:rPr lang="en-GB" dirty="0" err="1"/>
              <a:t>forcats</a:t>
            </a:r>
            <a:r>
              <a:rPr lang="en-GB" dirty="0"/>
              <a:t> allow you to fix issues with stings (text) or categorical variables</a:t>
            </a:r>
          </a:p>
        </p:txBody>
      </p:sp>
      <p:pic>
        <p:nvPicPr>
          <p:cNvPr id="4098" name="Picture 2" descr="https://d33wubrfki0l68.cloudfront.net/5f8c22ec53a1ac61684f3e8d59c623d09227d6b9/b15de/images/hex-tidyr.png">
            <a:extLst>
              <a:ext uri="{FF2B5EF4-FFF2-40B4-BE49-F238E27FC236}">
                <a16:creationId xmlns:a16="http://schemas.microsoft.com/office/drawing/2014/main" id="{A0A3D349-34A3-4707-89AB-994C1531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113" y="566264"/>
            <a:ext cx="1545611" cy="179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d33wubrfki0l68.cloudfront.net/071952491ec4a6a532a3f70ecfa2507af4d341f9/c167c/images/hex-dplyr.png">
            <a:extLst>
              <a:ext uri="{FF2B5EF4-FFF2-40B4-BE49-F238E27FC236}">
                <a16:creationId xmlns:a16="http://schemas.microsoft.com/office/drawing/2014/main" id="{4F4A848A-0DA9-49CC-AACE-AB2B367BC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573" y="537813"/>
            <a:ext cx="1570153" cy="181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d33wubrfki0l68.cloudfront.net/f55c43407ae8944b985e2547fe868e5e2b3f9621/720bb/images/hex-tibble.png">
            <a:extLst>
              <a:ext uri="{FF2B5EF4-FFF2-40B4-BE49-F238E27FC236}">
                <a16:creationId xmlns:a16="http://schemas.microsoft.com/office/drawing/2014/main" id="{24BEFFA8-FADD-4780-9B75-6B359C95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50" y="2176462"/>
            <a:ext cx="1702197" cy="197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33wubrfki0l68.cloudfront.net/39246f1d6442cdc8ac9661a29bffaea03710019e/e74be/images/hex-stringr.png">
            <a:extLst>
              <a:ext uri="{FF2B5EF4-FFF2-40B4-BE49-F238E27FC236}">
                <a16:creationId xmlns:a16="http://schemas.microsoft.com/office/drawing/2014/main" id="{E40EE30F-5DDA-4897-9385-35DC704BB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55" y="4076702"/>
            <a:ext cx="1701058" cy="19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33wubrfki0l68.cloudfront.net/cd4a81fe4e2b6bf9ea7af524faf5f8c9db039edb/5c672/images/hex-forcats.png">
            <a:extLst>
              <a:ext uri="{FF2B5EF4-FFF2-40B4-BE49-F238E27FC236}">
                <a16:creationId xmlns:a16="http://schemas.microsoft.com/office/drawing/2014/main" id="{49752169-84E0-4EC7-9694-CE6B39D27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130" y="4043379"/>
            <a:ext cx="1701058" cy="19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60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3D53-0FBA-4889-95FF-618B039B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 - What is a GIS?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5EC63-B598-4C62-B200-7E16A2E94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separate Geographic Information / Spatial Data </a:t>
            </a:r>
            <a:r>
              <a:rPr lang="en-GB" b="1" i="1" dirty="0"/>
              <a:t>SCIENCE</a:t>
            </a:r>
            <a:r>
              <a:rPr lang="en-GB" dirty="0"/>
              <a:t> from the tools we use to carry it out</a:t>
            </a:r>
          </a:p>
          <a:p>
            <a:r>
              <a:rPr lang="en-GB" dirty="0"/>
              <a:t>GI / SD Science is facilitated by the </a:t>
            </a:r>
            <a:r>
              <a:rPr lang="en-GB" b="1" i="1" dirty="0"/>
              <a:t>information systems </a:t>
            </a:r>
            <a:r>
              <a:rPr lang="en-GB" dirty="0"/>
              <a:t>(technologies – hardware, software + human interaction) we use to:</a:t>
            </a:r>
          </a:p>
          <a:p>
            <a:pPr lvl="1"/>
            <a:r>
              <a:rPr lang="en-GB" dirty="0"/>
              <a:t>Store (input)</a:t>
            </a:r>
          </a:p>
          <a:p>
            <a:pPr lvl="1"/>
            <a:r>
              <a:rPr lang="en-GB" dirty="0"/>
              <a:t>Manipulate / Process</a:t>
            </a:r>
          </a:p>
          <a:p>
            <a:pPr lvl="1"/>
            <a:r>
              <a:rPr lang="en-GB" dirty="0"/>
              <a:t>Distribute</a:t>
            </a:r>
          </a:p>
          <a:p>
            <a:pPr lvl="1"/>
            <a:r>
              <a:rPr lang="en-GB" dirty="0"/>
              <a:t>Analyse</a:t>
            </a:r>
          </a:p>
          <a:p>
            <a:pPr lvl="1"/>
            <a:r>
              <a:rPr lang="en-GB" dirty="0"/>
              <a:t>Retrieve (output)</a:t>
            </a:r>
          </a:p>
          <a:p>
            <a:r>
              <a:rPr lang="en-GB" dirty="0"/>
              <a:t>Data / Information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953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3FF5-A796-4ADF-8D10-D9F3C0AE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1F912-731E-4131-B401-A9CA327659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Each variable forms a column.</a:t>
            </a:r>
          </a:p>
          <a:p>
            <a:r>
              <a:rPr lang="en-GB" dirty="0"/>
              <a:t>Each observation forms a row.</a:t>
            </a:r>
          </a:p>
          <a:p>
            <a:r>
              <a:rPr lang="en-GB" dirty="0"/>
              <a:t>Each type of observational unit forms a table.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44B843-D4DF-405D-A5B9-1B845575A0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62389" y="990600"/>
            <a:ext cx="396641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77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2628E-EBC2-4E4A-A9FD-024115C52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09977" y="5049669"/>
            <a:ext cx="1474838" cy="13188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tmap</a:t>
            </a:r>
            <a:endParaRPr lang="en-GB" dirty="0"/>
          </a:p>
        </p:txBody>
      </p:sp>
      <p:pic>
        <p:nvPicPr>
          <p:cNvPr id="5" name="Picture 2" descr="https://d33wubrfki0l68.cloudfront.net/0ab849ed51b0b866ef6895c253d3899f4926d397/dbf0f/images/hex-ggplot2.png">
            <a:extLst>
              <a:ext uri="{FF2B5EF4-FFF2-40B4-BE49-F238E27FC236}">
                <a16:creationId xmlns:a16="http://schemas.microsoft.com/office/drawing/2014/main" id="{66D7EF21-4AF8-4DEA-A2E3-18452A127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39" y="1416727"/>
            <a:ext cx="886223" cy="102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r-spatial.github.io/sf/articles/sf5_files/figure-html/unnamed-chunk-20-1.png">
            <a:extLst>
              <a:ext uri="{FF2B5EF4-FFF2-40B4-BE49-F238E27FC236}">
                <a16:creationId xmlns:a16="http://schemas.microsoft.com/office/drawing/2014/main" id="{E5340300-FFE1-4F00-8D58-2A436133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444" y="882609"/>
            <a:ext cx="3844490" cy="237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thub.com/tim-salabim/mvl/blob/cstriestohelp/imagery/animated/box_anim.gif?raw=true">
            <a:extLst>
              <a:ext uri="{FF2B5EF4-FFF2-40B4-BE49-F238E27FC236}">
                <a16:creationId xmlns:a16="http://schemas.microsoft.com/office/drawing/2014/main" id="{B1FCD372-2CF7-4E40-A9B8-8EF9116926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136" y="2749949"/>
            <a:ext cx="2043202" cy="20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8CAD2-B494-42DB-AD12-14502F75A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444" y="2803360"/>
            <a:ext cx="3042930" cy="185165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1F3F63-B425-407B-A560-4E332242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16" y="4750098"/>
            <a:ext cx="3375006" cy="168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42DA4-5B3D-472C-BDB1-A8DDCD4C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as a GIS – data visualisation, display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C370C-0F4A-480F-8AAA-5EC0634AE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3" y="1447803"/>
            <a:ext cx="3434774" cy="525779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 has a variety of packages that facilitate visualisation of geometric data</a:t>
            </a:r>
          </a:p>
          <a:p>
            <a:r>
              <a:rPr lang="en-GB" dirty="0"/>
              <a:t>Packages like ggplot2 and </a:t>
            </a:r>
            <a:r>
              <a:rPr lang="en-GB" dirty="0" err="1"/>
              <a:t>tmap</a:t>
            </a:r>
            <a:r>
              <a:rPr lang="en-GB" dirty="0"/>
              <a:t> follow the Layered Grammar of Graphics principles espoused in the </a:t>
            </a:r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D145E-F75C-4322-AAAE-90A54DA8F06D}"/>
              </a:ext>
            </a:extLst>
          </p:cNvPr>
          <p:cNvSpPr/>
          <p:nvPr/>
        </p:nvSpPr>
        <p:spPr>
          <a:xfrm>
            <a:off x="4038444" y="6437601"/>
            <a:ext cx="4866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https://r-spatial.github.io/sf/articles/sf5.html</a:t>
            </a:r>
            <a:endParaRPr lang="en-GB" dirty="0"/>
          </a:p>
        </p:txBody>
      </p:sp>
      <p:pic>
        <p:nvPicPr>
          <p:cNvPr id="8" name="Picture 2" descr="Image result for leaflet logo">
            <a:extLst>
              <a:ext uri="{FF2B5EF4-FFF2-40B4-BE49-F238E27FC236}">
                <a16:creationId xmlns:a16="http://schemas.microsoft.com/office/drawing/2014/main" id="{6491CD4B-2086-4487-A506-8960884A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74" y="5709101"/>
            <a:ext cx="1757363" cy="4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165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E14EB-CB9F-41B2-A7B9-99E42C97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Tidyverse philosophies – The Grammar of Graphics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B3232-1FE0-487D-840E-0FB43D253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4168775" cy="472439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Basic idea is that graphics can be built up through multiple layers of data</a:t>
            </a:r>
          </a:p>
          <a:p>
            <a:r>
              <a:rPr lang="en-GB" dirty="0"/>
              <a:t>Values in a dataset are examples of ‘aesthetics’ – values that can be viewed in a graphic</a:t>
            </a:r>
          </a:p>
          <a:p>
            <a:r>
              <a:rPr lang="en-GB" dirty="0"/>
              <a:t>Data, scales and coordinate systems and plot annotations can then be layered to produce the graphic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3BAAD-310D-44AB-AB05-93A3289FDA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5927" y="1247171"/>
            <a:ext cx="1343025" cy="1343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AF6B38-559B-4B8B-A484-00AA426B2432}"/>
              </a:ext>
            </a:extLst>
          </p:cNvPr>
          <p:cNvSpPr/>
          <p:nvPr/>
        </p:nvSpPr>
        <p:spPr>
          <a:xfrm>
            <a:off x="137651" y="6110888"/>
            <a:ext cx="9212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Hadley Wickham (2010) A Layered Grammar of Graphics, Journal of Computational and Graphical Statistics, 19:1, 3-28, DOI: </a:t>
            </a:r>
            <a:r>
              <a:rPr lang="en-US" u="sng" dirty="0">
                <a:solidFill>
                  <a:srgbClr val="333333"/>
                </a:solidFill>
                <a:latin typeface="Open Sans"/>
                <a:hlinkClick r:id="rId3"/>
              </a:rPr>
              <a:t>10.1198/jcgs.2009.07098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67068-C936-4D5E-A6A2-02A5005C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222" y="2638425"/>
            <a:ext cx="3810558" cy="342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FA1BF-B7E4-4C5A-9093-862201EA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291" y="1073946"/>
            <a:ext cx="4036452" cy="2899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993EF-D2BB-4218-921C-EE5CD2F9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Layered 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72333-D57A-4A69-A130-E36381859A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ggplot</a:t>
            </a:r>
            <a:r>
              <a:rPr lang="en-GB" dirty="0"/>
              <a:t> (gg = grammar of graphics), developed by Hadley Wickham, changed the game with data visualisation in R</a:t>
            </a:r>
          </a:p>
          <a:p>
            <a:r>
              <a:rPr lang="en-GB" dirty="0" err="1"/>
              <a:t>geom_sf</a:t>
            </a:r>
            <a:r>
              <a:rPr lang="en-GB" dirty="0"/>
              <a:t> – recent addition and provides a graphical object that allows for easy display of simple features objects (BOOM!)</a:t>
            </a:r>
          </a:p>
          <a:p>
            <a:r>
              <a:rPr lang="en-GB" dirty="0"/>
              <a:t>Interactive via </a:t>
            </a:r>
            <a:r>
              <a:rPr lang="en-GB" dirty="0" err="1"/>
              <a:t>ggplotly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https://d33wubrfki0l68.cloudfront.net/0ab849ed51b0b866ef6895c253d3899f4926d397/dbf0f/images/hex-ggplot2.png">
            <a:extLst>
              <a:ext uri="{FF2B5EF4-FFF2-40B4-BE49-F238E27FC236}">
                <a16:creationId xmlns:a16="http://schemas.microsoft.com/office/drawing/2014/main" id="{60DD2AF7-C168-48E1-80F0-D35E4086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34" y="504825"/>
            <a:ext cx="1825614" cy="21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A033711-9A60-4960-B6BB-DE8D80069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79" t="61728"/>
          <a:stretch/>
        </p:blipFill>
        <p:spPr bwMode="auto">
          <a:xfrm>
            <a:off x="5002213" y="4030310"/>
            <a:ext cx="3467101" cy="267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849688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8422-5CC1-4864-92F3-742B872A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as a GIS – 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DBD4-1B02-46F6-80ED-E8A662A18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2" y="1447804"/>
            <a:ext cx="4168775" cy="488632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 has a huge list of packages for carrying out a massive range of different spatial analysis tasks</a:t>
            </a:r>
          </a:p>
          <a:p>
            <a:r>
              <a:rPr lang="en-GB" dirty="0"/>
              <a:t>Roger </a:t>
            </a:r>
            <a:r>
              <a:rPr lang="en-GB" dirty="0" err="1"/>
              <a:t>Bivand</a:t>
            </a:r>
            <a:r>
              <a:rPr lang="en-GB" dirty="0"/>
              <a:t> – responsible for lots of early work in R spatial universe, maintains a very useful website of packages</a:t>
            </a:r>
          </a:p>
          <a:p>
            <a:r>
              <a:rPr lang="en-GB" dirty="0"/>
              <a:t>We will learn about some of these later in the course…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20A228-ED3B-4FEA-9860-E1E37C52E8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370748"/>
            <a:ext cx="4168775" cy="30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3B45B-1E0C-4825-830C-3E470C026E41}"/>
              </a:ext>
            </a:extLst>
          </p:cNvPr>
          <p:cNvSpPr/>
          <p:nvPr/>
        </p:nvSpPr>
        <p:spPr>
          <a:xfrm>
            <a:off x="113071" y="6409474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https://cran.r-project.org/web/views/Spatial.html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223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0788-92B3-47A7-AD65-EBEE783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as a GIS – Dissemination and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89D4-0985-416E-BB63-45EB1FFB33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R Markdown allows you to document the full end-to-end process of reading, cleaning, analysing, visualising and the publishing research</a:t>
            </a:r>
          </a:p>
          <a:p>
            <a:r>
              <a:rPr lang="en-GB" dirty="0"/>
              <a:t>From the same code, HTML web pages, PDF documents, word documents, LaTeX documents, dashboards and presentations can all be created. </a:t>
            </a:r>
          </a:p>
          <a:p>
            <a:r>
              <a:rPr lang="en-GB" dirty="0"/>
              <a:t>Shiny allows fully-fledged interactive web-applications to be created. </a:t>
            </a:r>
          </a:p>
        </p:txBody>
      </p:sp>
      <p:pic>
        <p:nvPicPr>
          <p:cNvPr id="4098" name="Picture 2" descr="https://d33wubrfki0l68.cloudfront.net/d99b4c92f610627d61009f09c5db0f7f806fbec3/648bb/wp-content/uploads/2014/04/rmarkdown.png">
            <a:extLst>
              <a:ext uri="{FF2B5EF4-FFF2-40B4-BE49-F238E27FC236}">
                <a16:creationId xmlns:a16="http://schemas.microsoft.com/office/drawing/2014/main" id="{018AB45E-20CF-47C5-AC61-CD148395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88" y="759904"/>
            <a:ext cx="2138363" cy="24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d33wubrfki0l68.cloudfront.net/d08c35bfe1ba68584788f5cdcad703d0c9d8263f/7969a/wp-content/uploads/2014/04/shiny.png">
            <a:extLst>
              <a:ext uri="{FF2B5EF4-FFF2-40B4-BE49-F238E27FC236}">
                <a16:creationId xmlns:a16="http://schemas.microsoft.com/office/drawing/2014/main" id="{7A110C0F-3C56-4570-B655-504D1ABB6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430" y="2731579"/>
            <a:ext cx="2138363" cy="24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369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A2E5A0-DE46-4051-AE50-85BA5A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R as a GIS?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BE1D3-C881-46CF-B17E-AA7819112B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Seamless integration of data</a:t>
            </a:r>
          </a:p>
          <a:p>
            <a:pPr lvl="1"/>
            <a:r>
              <a:rPr lang="en-GB" dirty="0"/>
              <a:t>Reading / writing</a:t>
            </a:r>
          </a:p>
          <a:p>
            <a:pPr lvl="1"/>
            <a:r>
              <a:rPr lang="en-GB" dirty="0"/>
              <a:t>Cleaning</a:t>
            </a:r>
          </a:p>
          <a:p>
            <a:pPr lvl="1"/>
            <a:r>
              <a:rPr lang="en-GB" dirty="0"/>
              <a:t>Manipulating</a:t>
            </a:r>
          </a:p>
          <a:p>
            <a:pPr lvl="1"/>
            <a:r>
              <a:rPr lang="en-GB" dirty="0"/>
              <a:t>Analysis</a:t>
            </a:r>
          </a:p>
          <a:p>
            <a:pPr lvl="1"/>
            <a:r>
              <a:rPr lang="en-GB" dirty="0"/>
              <a:t>Visualisation</a:t>
            </a:r>
          </a:p>
          <a:p>
            <a:pPr lvl="1"/>
            <a:r>
              <a:rPr lang="en-GB" dirty="0"/>
              <a:t>Documentation</a:t>
            </a:r>
          </a:p>
          <a:p>
            <a:pPr lvl="1"/>
            <a:r>
              <a:rPr lang="en-GB" dirty="0"/>
              <a:t>Dissemination</a:t>
            </a:r>
          </a:p>
          <a:p>
            <a:r>
              <a:rPr lang="en-GB" dirty="0"/>
              <a:t>Through integrating all of these, reproducible science is facilitated (more of which in future weeks)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A1D80F-5C06-414D-A3FE-8674EDDC91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It’s FREE!! </a:t>
            </a:r>
          </a:p>
          <a:p>
            <a:r>
              <a:rPr lang="en-GB" dirty="0"/>
              <a:t>Constantly evolving</a:t>
            </a:r>
          </a:p>
          <a:p>
            <a:r>
              <a:rPr lang="en-GB" dirty="0"/>
              <a:t>Has an almost endless collection of spatial analysis, statistics and visualisation packages </a:t>
            </a:r>
            <a:r>
              <a:rPr lang="en-GB"/>
              <a:t>which will cover all of your needs.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975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C286-B2B3-4261-9494-4003DB9B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anything else as a GIS? - Cartography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3FDD32-95E5-43CC-BA12-5AA393C4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1447800"/>
            <a:ext cx="8489950" cy="1076325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*Don’t tell anyone but… I probably create more maps using QGIS than R!*</a:t>
            </a:r>
          </a:p>
          <a:p>
            <a:r>
              <a:rPr lang="en-GB" dirty="0"/>
              <a:t>For fine-tuning cartographic outputs for print, sometimes only a desktop GUI GIS will do – my current favourite is QGIS</a:t>
            </a:r>
          </a:p>
          <a:p>
            <a:r>
              <a:rPr lang="en-GB" dirty="0"/>
              <a:t>Sometimes it’s just easier to click a few buttons!!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D8F40-6590-429D-A781-34A1AA1B1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81" y="2524125"/>
            <a:ext cx="5938837" cy="41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02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72EA-DF3C-4FC8-A454-B2DF310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anything else as a GIS? - Cartography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E84FA-C807-4D62-9054-FB928D11A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72" y="2663692"/>
            <a:ext cx="4029018" cy="40723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7D19A-6BFD-440F-BB28-CBC3835F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30" y="2336194"/>
            <a:ext cx="3102396" cy="4326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00A59-E47B-48E3-A49E-C7D2DE1F0D03}"/>
              </a:ext>
            </a:extLst>
          </p:cNvPr>
          <p:cNvSpPr txBox="1"/>
          <p:nvPr/>
        </p:nvSpPr>
        <p:spPr>
          <a:xfrm>
            <a:off x="330201" y="1363980"/>
            <a:ext cx="829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Report by Ben Clifford, Bin Chi and myself this summer on changes to permitted development rights – Bin created all maps in QGIS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QGIS allows for far more customisable cartographic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CCA96-E054-4359-A7D0-86167C1A6A1C}"/>
              </a:ext>
            </a:extLst>
          </p:cNvPr>
          <p:cNvSpPr txBox="1"/>
          <p:nvPr/>
        </p:nvSpPr>
        <p:spPr>
          <a:xfrm>
            <a:off x="220980" y="2324071"/>
            <a:ext cx="523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https://www.tcpa.org.uk/2021-pdr-research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7158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C030-3F09-4498-93FC-1341F026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anything else as a GIS? - Cartography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3C7402-1B46-4A45-8A27-0DF1AEC608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1" y="1447800"/>
            <a:ext cx="750904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76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E968-CFEA-46BB-AB4D-54DF2579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vs Information</a:t>
            </a:r>
          </a:p>
        </p:txBody>
      </p:sp>
      <p:pic>
        <p:nvPicPr>
          <p:cNvPr id="1026" name="Picture 2" descr="https://upload.wikimedia.org/wikipedia/commons/thumb/0/06/DIKW_Pyramid.svg/1280px-DIKW_Pyramid.svg.png">
            <a:extLst>
              <a:ext uri="{FF2B5EF4-FFF2-40B4-BE49-F238E27FC236}">
                <a16:creationId xmlns:a16="http://schemas.microsoft.com/office/drawing/2014/main" id="{1B0D1397-7D9C-4DC9-9107-BBB0E0CE97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5" y="1539240"/>
            <a:ext cx="674347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ED5B3-0F03-465E-88DD-AE17CDC3D07E}"/>
              </a:ext>
            </a:extLst>
          </p:cNvPr>
          <p:cNvSpPr txBox="1"/>
          <p:nvPr/>
        </p:nvSpPr>
        <p:spPr>
          <a:xfrm>
            <a:off x="6866255" y="5849034"/>
            <a:ext cx="215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Raw numbers, lacks organisation – e.g. 32, ‘red’,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43DAE-1A03-43F9-B3C4-ABD325E789E0}"/>
              </a:ext>
            </a:extLst>
          </p:cNvPr>
          <p:cNvSpPr txBox="1"/>
          <p:nvPr/>
        </p:nvSpPr>
        <p:spPr>
          <a:xfrm>
            <a:off x="5865149" y="4672429"/>
            <a:ext cx="3156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Meaning and meta-data conferring additional info – e.g. 32 kph, red = major road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2801C-F032-429B-9389-B02E605E8D4D}"/>
              </a:ext>
            </a:extLst>
          </p:cNvPr>
          <p:cNvSpPr txBox="1"/>
          <p:nvPr/>
        </p:nvSpPr>
        <p:spPr>
          <a:xfrm>
            <a:off x="5194589" y="3429000"/>
            <a:ext cx="382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Context – the speed limit for major roads is 60kph. Congestion? Driver not fined for speeding?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F6817-43E3-41FD-B95C-13AAD37BA668}"/>
              </a:ext>
            </a:extLst>
          </p:cNvPr>
          <p:cNvSpPr txBox="1"/>
          <p:nvPr/>
        </p:nvSpPr>
        <p:spPr>
          <a:xfrm>
            <a:off x="4366087" y="1917367"/>
            <a:ext cx="4595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Wider implications – Congestion is too high along major roads in city -&gt; implement a new congestion charging policy to reduce traffic volumes </a:t>
            </a:r>
          </a:p>
        </p:txBody>
      </p:sp>
    </p:spTree>
    <p:extLst>
      <p:ext uri="{BB962C8B-B14F-4D97-AF65-F5344CB8AC3E}">
        <p14:creationId xmlns:p14="http://schemas.microsoft.com/office/powerpoint/2010/main" val="503658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D5F05-9638-452D-B783-145675A5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anything else as a GIS? - Cartography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EC38BA-3740-48F6-BF66-6FDCD0330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22" y="1386840"/>
            <a:ext cx="7084092" cy="4614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7DBCA-30F4-42CC-9362-68F425878991}"/>
              </a:ext>
            </a:extLst>
          </p:cNvPr>
          <p:cNvSpPr txBox="1"/>
          <p:nvPr/>
        </p:nvSpPr>
        <p:spPr>
          <a:xfrm>
            <a:off x="114300" y="6366846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https://www.flickr.com/groups/2244553@N22/pool/with/50355460063/</a:t>
            </a:r>
          </a:p>
        </p:txBody>
      </p:sp>
    </p:spTree>
    <p:extLst>
      <p:ext uri="{BB962C8B-B14F-4D97-AF65-F5344CB8AC3E}">
        <p14:creationId xmlns:p14="http://schemas.microsoft.com/office/powerpoint/2010/main" val="990705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1AD7-E8A3-4FB7-8E5D-5C783A9E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anything else as a GIS? – Analysis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957B-8AB4-4B4F-9E84-2B2096B1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1447800"/>
            <a:ext cx="3106419" cy="5257800"/>
          </a:xfrm>
        </p:spPr>
        <p:txBody>
          <a:bodyPr/>
          <a:lstStyle/>
          <a:p>
            <a:r>
              <a:rPr lang="en-GB" dirty="0"/>
              <a:t>QGIS has some sick plugins which allow you to do almost anything:</a:t>
            </a:r>
          </a:p>
          <a:p>
            <a:r>
              <a:rPr lang="en-GB" dirty="0"/>
              <a:t>Route Planning</a:t>
            </a:r>
          </a:p>
          <a:p>
            <a:r>
              <a:rPr lang="en-GB" dirty="0"/>
              <a:t>OSM data download (although can do this in R too)</a:t>
            </a:r>
          </a:p>
          <a:p>
            <a:r>
              <a:rPr lang="en-GB" dirty="0"/>
              <a:t>Animations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5B3F-BC7F-48A3-B17D-384366A0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09" y="1866899"/>
            <a:ext cx="5450842" cy="41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7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B0E0-5940-4032-96FA-B0363004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anything else as a GIS? – Heavy Lifting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EFD5D-0A5F-416B-BED7-E1EBDAEF634C}"/>
              </a:ext>
            </a:extLst>
          </p:cNvPr>
          <p:cNvSpPr txBox="1"/>
          <p:nvPr/>
        </p:nvSpPr>
        <p:spPr>
          <a:xfrm>
            <a:off x="113610" y="5892206"/>
            <a:ext cx="8823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serious heavy lifting geo-processing tasks + visualisation, </a:t>
            </a:r>
            <a:r>
              <a:rPr lang="en-GB" dirty="0" err="1"/>
              <a:t>PostGIS</a:t>
            </a:r>
            <a:r>
              <a:rPr lang="en-GB" dirty="0"/>
              <a:t> + R or QGIS cannot be beaten – e.g. splitting every building polygon in London using cadastral land parcels!</a:t>
            </a:r>
          </a:p>
        </p:txBody>
      </p:sp>
      <p:pic>
        <p:nvPicPr>
          <p:cNvPr id="6" name="Picture 10" descr="Image result for postgis">
            <a:extLst>
              <a:ext uri="{FF2B5EF4-FFF2-40B4-BE49-F238E27FC236}">
                <a16:creationId xmlns:a16="http://schemas.microsoft.com/office/drawing/2014/main" id="{4DBC7ADC-15F5-437E-826A-4CA36AAC1B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" y="1457940"/>
            <a:ext cx="24193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D20E1-53F2-4C93-8B24-8FE07C80B2C2}"/>
              </a:ext>
            </a:extLst>
          </p:cNvPr>
          <p:cNvSpPr txBox="1"/>
          <p:nvPr/>
        </p:nvSpPr>
        <p:spPr>
          <a:xfrm>
            <a:off x="2582944" y="1703992"/>
            <a:ext cx="999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+</a:t>
            </a:r>
          </a:p>
        </p:txBody>
      </p:sp>
      <p:pic>
        <p:nvPicPr>
          <p:cNvPr id="8" name="Picture 2" descr="Image result for qgis">
            <a:extLst>
              <a:ext uri="{FF2B5EF4-FFF2-40B4-BE49-F238E27FC236}">
                <a16:creationId xmlns:a16="http://schemas.microsoft.com/office/drawing/2014/main" id="{24D3328F-0999-4860-93CA-352857CE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37" y="1703992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D8805B-A3FD-46D2-8C44-4AC9CDF60323}"/>
              </a:ext>
            </a:extLst>
          </p:cNvPr>
          <p:cNvSpPr txBox="1"/>
          <p:nvPr/>
        </p:nvSpPr>
        <p:spPr>
          <a:xfrm>
            <a:off x="6534346" y="1703991"/>
            <a:ext cx="999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=</a:t>
            </a:r>
          </a:p>
        </p:txBody>
      </p:sp>
      <p:pic>
        <p:nvPicPr>
          <p:cNvPr id="10" name="Picture 10" descr="Image result for postgis">
            <a:extLst>
              <a:ext uri="{FF2B5EF4-FFF2-40B4-BE49-F238E27FC236}">
                <a16:creationId xmlns:a16="http://schemas.microsoft.com/office/drawing/2014/main" id="{7EE267A1-F7D2-4FB8-8D0D-0EE6FD92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0" y="3712642"/>
            <a:ext cx="24193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FD16DE-E5AB-486D-8BD7-BBF284AADB7B}"/>
              </a:ext>
            </a:extLst>
          </p:cNvPr>
          <p:cNvSpPr txBox="1"/>
          <p:nvPr/>
        </p:nvSpPr>
        <p:spPr>
          <a:xfrm>
            <a:off x="2582944" y="3798099"/>
            <a:ext cx="999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+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DC80AF-BB12-4701-BA58-CBF280BD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39" y="1743957"/>
            <a:ext cx="1323439" cy="13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6F210-D646-44B1-B9D4-4D77C63386E6}"/>
              </a:ext>
            </a:extLst>
          </p:cNvPr>
          <p:cNvSpPr txBox="1"/>
          <p:nvPr/>
        </p:nvSpPr>
        <p:spPr>
          <a:xfrm>
            <a:off x="6479355" y="3790605"/>
            <a:ext cx="999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=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19C8E13-F708-4294-82D8-4D22991D7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148" y="3830571"/>
            <a:ext cx="1323439" cy="13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">
            <a:extLst>
              <a:ext uri="{FF2B5EF4-FFF2-40B4-BE49-F238E27FC236}">
                <a16:creationId xmlns:a16="http://schemas.microsoft.com/office/drawing/2014/main" id="{78423FC9-CD16-4F85-99DD-630F6CA8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3821911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63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FEC2-C0B1-469F-B50E-A7B27F54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as a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6EB6A-53D0-4E35-B44C-6D61E3A6AD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Pretty much everything you need to know about using R as a GIS can be found here</a:t>
            </a:r>
          </a:p>
        </p:txBody>
      </p:sp>
      <p:pic>
        <p:nvPicPr>
          <p:cNvPr id="4098" name="Picture 2" descr="https://d33wubrfki0l68.cloudfront.net/b88ef926a004b0fce72b2526b0b5c4413666a4cb/ad0a8/images/cover.png">
            <a:extLst>
              <a:ext uri="{FF2B5EF4-FFF2-40B4-BE49-F238E27FC236}">
                <a16:creationId xmlns:a16="http://schemas.microsoft.com/office/drawing/2014/main" id="{99520C11-13F5-4EDF-895A-4962A1B681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51" y="781239"/>
            <a:ext cx="2393824" cy="359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geocompr book cover">
            <a:extLst>
              <a:ext uri="{FF2B5EF4-FFF2-40B4-BE49-F238E27FC236}">
                <a16:creationId xmlns:a16="http://schemas.microsoft.com/office/drawing/2014/main" id="{A5B13F27-32ED-40AF-8502-D4FEB846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96" y="3354997"/>
            <a:ext cx="2176462" cy="324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n introduction to r for spatial analysis and mapping">
            <a:extLst>
              <a:ext uri="{FF2B5EF4-FFF2-40B4-BE49-F238E27FC236}">
                <a16:creationId xmlns:a16="http://schemas.microsoft.com/office/drawing/2014/main" id="{EF069CEC-5794-4147-85B2-4BC7E51E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84" y="3429000"/>
            <a:ext cx="2176462" cy="30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EF86DB-3B00-4743-9364-A4F39B8BB9F7}"/>
              </a:ext>
            </a:extLst>
          </p:cNvPr>
          <p:cNvSpPr/>
          <p:nvPr/>
        </p:nvSpPr>
        <p:spPr>
          <a:xfrm>
            <a:off x="5532745" y="4636836"/>
            <a:ext cx="25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https://r4ds.had.co.nz/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622ED-D434-4ABF-AA53-B9E1B512501D}"/>
              </a:ext>
            </a:extLst>
          </p:cNvPr>
          <p:cNvSpPr/>
          <p:nvPr/>
        </p:nvSpPr>
        <p:spPr>
          <a:xfrm>
            <a:off x="5164721" y="5196959"/>
            <a:ext cx="3805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6"/>
              </a:rPr>
              <a:t>https://geocompr.robinlovelace.net/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277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FEA9-7FB7-43C1-B0FE-EC97102C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Studio </a:t>
            </a:r>
            <a:r>
              <a:rPr lang="en-GB" dirty="0" err="1"/>
              <a:t>Cheatsheets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8CB2B-DB63-44F2-B4D4-94008AD45A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/>
              <a:t>And virtually </a:t>
            </a:r>
            <a:r>
              <a:rPr lang="en-GB" dirty="0"/>
              <a:t>everything you will need to know about data manipulation and analysis will be found via the brilliant and growing selection of R Studio </a:t>
            </a:r>
            <a:r>
              <a:rPr lang="en-GB" dirty="0" err="1"/>
              <a:t>Cheatsheets</a:t>
            </a:r>
            <a:endParaRPr lang="en-GB" dirty="0"/>
          </a:p>
          <a:p>
            <a:r>
              <a:rPr lang="en-GB" dirty="0">
                <a:hlinkClick r:id="rId2"/>
              </a:rPr>
              <a:t>https://rstudio.com/resources/cheatsheets/</a:t>
            </a:r>
            <a:r>
              <a:rPr lang="en-GB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8A605C-8978-43BF-912A-D3F736A26A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3" y="685800"/>
            <a:ext cx="4168775" cy="32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FC1890A-6C88-4906-BA11-16A6DBAC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00" y="2611742"/>
            <a:ext cx="3968300" cy="306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1D1AAEC-D3AF-4EA0-BA31-CDD3FECE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3" y="3896074"/>
            <a:ext cx="3833363" cy="296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019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51BA-CB7F-4798-A084-C21BE4FE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BC977-D7FD-4752-99A9-A7A7FD923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many ways Geospatial / Geographic Information Systems have evolved considerably since their invention in the 1970s</a:t>
            </a:r>
          </a:p>
          <a:p>
            <a:r>
              <a:rPr lang="en-GB" dirty="0"/>
              <a:t>However, at their core, they still carry out exactly the same functions of data input, storage, processing/manipulation, analysis and visualisation that they did 50 years ago</a:t>
            </a:r>
          </a:p>
          <a:p>
            <a:r>
              <a:rPr lang="en-GB" dirty="0"/>
              <a:t>Software and data have evolved. Analysis has become more sophisticated. Processes are very similar.</a:t>
            </a:r>
          </a:p>
          <a:p>
            <a:r>
              <a:rPr lang="en-GB" dirty="0"/>
              <a:t>R was developed as a piece of statistical software, but being open source, coupled with a few key players making early developments in spatial analysis and visualisation means it is now one of the most comprehensive GIS solutions available today</a:t>
            </a:r>
          </a:p>
        </p:txBody>
      </p:sp>
    </p:spTree>
    <p:extLst>
      <p:ext uri="{BB962C8B-B14F-4D97-AF65-F5344CB8AC3E}">
        <p14:creationId xmlns:p14="http://schemas.microsoft.com/office/powerpoint/2010/main" val="4290845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F981-10F4-4B31-B833-BBCE85E8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85DC-C44D-479E-8409-29040696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3379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E349-9213-43B2-B9D8-65700053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876F9-A7D9-4C40-921F-740630135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202" y="1447803"/>
            <a:ext cx="4168775" cy="472439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Invented/developed here at UCL!!</a:t>
            </a:r>
          </a:p>
          <a:p>
            <a:r>
              <a:rPr lang="en-GB" dirty="0"/>
              <a:t>Roger Tomlinson – completed his PhD in UCL Geography in 1970s</a:t>
            </a:r>
          </a:p>
          <a:p>
            <a:r>
              <a:rPr lang="en-GB" dirty="0"/>
              <a:t>Credited with developing the </a:t>
            </a:r>
            <a:r>
              <a:rPr lang="en-GB" b="1" dirty="0"/>
              <a:t>Canada Geographical Information System</a:t>
            </a:r>
            <a:r>
              <a:rPr lang="en-GB" dirty="0"/>
              <a:t> (CGIS), the first computerised “geographical information system” in the world in 1960s.</a:t>
            </a:r>
          </a:p>
        </p:txBody>
      </p:sp>
      <p:pic>
        <p:nvPicPr>
          <p:cNvPr id="1026" name="Picture 2" descr="https://www.geog.ucl.ac.uk/news-events/news/news-archive/2014/february-2014/roger-tomlinson-1933-2014/image_preview">
            <a:extLst>
              <a:ext uri="{FF2B5EF4-FFF2-40B4-BE49-F238E27FC236}">
                <a16:creationId xmlns:a16="http://schemas.microsoft.com/office/drawing/2014/main" id="{D83C4549-540B-4E3F-B9D8-6E0E8F551D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82" y="793136"/>
            <a:ext cx="4168775" cy="537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9587EA-2828-452A-9C23-7C49CD3DC142}"/>
              </a:ext>
            </a:extLst>
          </p:cNvPr>
          <p:cNvSpPr/>
          <p:nvPr/>
        </p:nvSpPr>
        <p:spPr>
          <a:xfrm>
            <a:off x="13497" y="6211939"/>
            <a:ext cx="897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https://www.geog.ucl.ac.uk/news-events/news/news-archive/2014/february-2014/roger-tomlinson-1933-2014</a:t>
            </a:r>
            <a:endParaRPr lang="en-GB" dirty="0"/>
          </a:p>
        </p:txBody>
      </p:sp>
      <p:pic>
        <p:nvPicPr>
          <p:cNvPr id="1028" name="Picture 4" descr="Roger Tomlinson">
            <a:extLst>
              <a:ext uri="{FF2B5EF4-FFF2-40B4-BE49-F238E27FC236}">
                <a16:creationId xmlns:a16="http://schemas.microsoft.com/office/drawing/2014/main" id="{084B7378-14BE-4B45-AE45-4B6049F1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07" y="4343400"/>
            <a:ext cx="14287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36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A692EE-3562-4EA9-992A-1B30A1C6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1" y="685800"/>
            <a:ext cx="8489950" cy="479988"/>
          </a:xfrm>
        </p:spPr>
        <p:txBody>
          <a:bodyPr/>
          <a:lstStyle/>
          <a:p>
            <a:r>
              <a:rPr lang="en-GB" dirty="0"/>
              <a:t>The Canada Geographical Information System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B418A2-889B-4EB3-ABFA-2D7B78B37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990428" y="518385"/>
            <a:ext cx="5163142" cy="64579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1FD173-3BA2-4CB3-A8A0-60616518A9B3}"/>
              </a:ext>
            </a:extLst>
          </p:cNvPr>
          <p:cNvSpPr/>
          <p:nvPr/>
        </p:nvSpPr>
        <p:spPr>
          <a:xfrm>
            <a:off x="425451" y="6199317"/>
            <a:ext cx="8489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https://cartogis.org/docs/proceedings/archive/auto-carto-4-vol-1/pdf/an-overview-of-the-canada-geographic-information-system(cgis).pdf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53062B-298C-4F80-898C-5F5049ACDC05}"/>
              </a:ext>
            </a:extLst>
          </p:cNvPr>
          <p:cNvSpPr/>
          <p:nvPr/>
        </p:nvSpPr>
        <p:spPr>
          <a:xfrm>
            <a:off x="1228724" y="1975709"/>
            <a:ext cx="2419349" cy="4210050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01188-7229-431E-9583-A6680D883A2A}"/>
              </a:ext>
            </a:extLst>
          </p:cNvPr>
          <p:cNvSpPr txBox="1"/>
          <p:nvPr/>
        </p:nvSpPr>
        <p:spPr>
          <a:xfrm>
            <a:off x="114297" y="3747359"/>
            <a:ext cx="1065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Data Capture / Input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9461E5-EEBF-44F4-AF98-CB805F77C865}"/>
              </a:ext>
            </a:extLst>
          </p:cNvPr>
          <p:cNvSpPr/>
          <p:nvPr/>
        </p:nvSpPr>
        <p:spPr>
          <a:xfrm>
            <a:off x="3714749" y="2645807"/>
            <a:ext cx="1790701" cy="1430894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C7D8C-26C3-435B-B12A-95390C67E75C}"/>
              </a:ext>
            </a:extLst>
          </p:cNvPr>
          <p:cNvSpPr txBox="1"/>
          <p:nvPr/>
        </p:nvSpPr>
        <p:spPr>
          <a:xfrm>
            <a:off x="3829049" y="4053917"/>
            <a:ext cx="1609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Query /Processing / manipulation /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3C6683-C7FD-49B7-9D58-EA50B8BE21E6}"/>
              </a:ext>
            </a:extLst>
          </p:cNvPr>
          <p:cNvSpPr/>
          <p:nvPr/>
        </p:nvSpPr>
        <p:spPr>
          <a:xfrm>
            <a:off x="4165597" y="1698409"/>
            <a:ext cx="933450" cy="647701"/>
          </a:xfrm>
          <a:prstGeom prst="round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2EC670-9438-4BFD-A1A4-9D27F8BE94AD}"/>
              </a:ext>
            </a:extLst>
          </p:cNvPr>
          <p:cNvSpPr txBox="1"/>
          <p:nvPr/>
        </p:nvSpPr>
        <p:spPr>
          <a:xfrm>
            <a:off x="4165597" y="133938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Storage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3D3AA0E-AE8A-451A-98D1-EA0707A46BAD}"/>
              </a:ext>
            </a:extLst>
          </p:cNvPr>
          <p:cNvSpPr/>
          <p:nvPr/>
        </p:nvSpPr>
        <p:spPr>
          <a:xfrm>
            <a:off x="5602285" y="1524046"/>
            <a:ext cx="2379665" cy="4210049"/>
          </a:xfrm>
          <a:prstGeom prst="round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6E37D-6817-45C8-980D-C63FE1B27B90}"/>
              </a:ext>
            </a:extLst>
          </p:cNvPr>
          <p:cNvSpPr txBox="1"/>
          <p:nvPr/>
        </p:nvSpPr>
        <p:spPr>
          <a:xfrm>
            <a:off x="7981950" y="3430370"/>
            <a:ext cx="104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Display /Output</a:t>
            </a:r>
          </a:p>
        </p:txBody>
      </p:sp>
    </p:spTree>
    <p:extLst>
      <p:ext uri="{BB962C8B-B14F-4D97-AF65-F5344CB8AC3E}">
        <p14:creationId xmlns:p14="http://schemas.microsoft.com/office/powerpoint/2010/main" val="26880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FEBD-3C72-4271-B217-883E2AC2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Capture /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4E1F1-3493-4351-B682-8C4CB997A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13619"/>
            <a:ext cx="4040188" cy="639762"/>
          </a:xfrm>
        </p:spPr>
        <p:txBody>
          <a:bodyPr/>
          <a:lstStyle/>
          <a:p>
            <a:r>
              <a:rPr lang="en-GB" dirty="0"/>
              <a:t>Then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A64E51-E990-4961-A6A9-8A76655063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566388"/>
            <a:ext cx="4041775" cy="639762"/>
          </a:xfrm>
        </p:spPr>
        <p:txBody>
          <a:bodyPr/>
          <a:lstStyle/>
          <a:p>
            <a:r>
              <a:rPr lang="en-GB" dirty="0"/>
              <a:t>Now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40441E-BEE9-49F7-A27F-98761F135F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Image result for gis digitiser table">
            <a:extLst>
              <a:ext uri="{FF2B5EF4-FFF2-40B4-BE49-F238E27FC236}">
                <a16:creationId xmlns:a16="http://schemas.microsoft.com/office/drawing/2014/main" id="{6B340413-EFD7-4586-9C8D-91C2FBBC8C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3" y="1653381"/>
            <a:ext cx="4040188" cy="406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oogle maps smart phone">
            <a:extLst>
              <a:ext uri="{FF2B5EF4-FFF2-40B4-BE49-F238E27FC236}">
                <a16:creationId xmlns:a16="http://schemas.microsoft.com/office/drawing/2014/main" id="{5A618D58-5B1F-4F12-A6D8-032077AA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2" y="6096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rone">
            <a:extLst>
              <a:ext uri="{FF2B5EF4-FFF2-40B4-BE49-F238E27FC236}">
                <a16:creationId xmlns:a16="http://schemas.microsoft.com/office/drawing/2014/main" id="{61FAD14A-1B87-4839-845B-9262DAF7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7" y="131445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atellite">
            <a:extLst>
              <a:ext uri="{FF2B5EF4-FFF2-40B4-BE49-F238E27FC236}">
                <a16:creationId xmlns:a16="http://schemas.microsoft.com/office/drawing/2014/main" id="{4F243323-2DDC-4B61-BA72-A7B707830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94" y="2771428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ordnance survey plane">
            <a:extLst>
              <a:ext uri="{FF2B5EF4-FFF2-40B4-BE49-F238E27FC236}">
                <a16:creationId xmlns:a16="http://schemas.microsoft.com/office/drawing/2014/main" id="{3CDD549B-8486-444B-B9CD-B16E0383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440" y="4124326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ordnance survey plane">
            <a:extLst>
              <a:ext uri="{FF2B5EF4-FFF2-40B4-BE49-F238E27FC236}">
                <a16:creationId xmlns:a16="http://schemas.microsoft.com/office/drawing/2014/main" id="{09D485C9-8564-4B43-A4A0-F4C1622C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15" y="505936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30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975F-8B31-43D8-835C-0E9CAC25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51117-367C-43E8-AF33-A667A9637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8" y="1167608"/>
            <a:ext cx="4040188" cy="639762"/>
          </a:xfrm>
        </p:spPr>
        <p:txBody>
          <a:bodyPr/>
          <a:lstStyle/>
          <a:p>
            <a:r>
              <a:rPr lang="en-GB" dirty="0"/>
              <a:t>Then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E4F05-D75E-4F39-AA36-E19DA0420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5" y="527846"/>
            <a:ext cx="4041775" cy="639762"/>
          </a:xfrm>
        </p:spPr>
        <p:txBody>
          <a:bodyPr/>
          <a:lstStyle/>
          <a:p>
            <a:r>
              <a:rPr lang="en-GB" dirty="0"/>
              <a:t>Now</a:t>
            </a:r>
          </a:p>
        </p:txBody>
      </p:sp>
      <p:pic>
        <p:nvPicPr>
          <p:cNvPr id="4098" name="Picture 2" descr="Image result for magnetic tape computer">
            <a:extLst>
              <a:ext uri="{FF2B5EF4-FFF2-40B4-BE49-F238E27FC236}">
                <a16:creationId xmlns:a16="http://schemas.microsoft.com/office/drawing/2014/main" id="{5BEC78B7-FAFC-43E1-A693-8F61114A2F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1975646"/>
            <a:ext cx="2824138" cy="202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geohipster.com/wp-content/uploads/2017/10/Hd9hC8tj.jpg-large-150x150.jpeg">
            <a:extLst>
              <a:ext uri="{FF2B5EF4-FFF2-40B4-BE49-F238E27FC236}">
                <a16:creationId xmlns:a16="http://schemas.microsoft.com/office/drawing/2014/main" id="{B2C6B6B2-9561-453C-88B7-49D3357BE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17" y="436404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753863-95A0-4C4F-AC01-CD2642C3A55A}"/>
              </a:ext>
            </a:extLst>
          </p:cNvPr>
          <p:cNvSpPr/>
          <p:nvPr/>
        </p:nvSpPr>
        <p:spPr>
          <a:xfrm>
            <a:off x="5755124" y="6488668"/>
            <a:ext cx="3388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http://switchfromshapefile.org/</a:t>
            </a:r>
            <a:endParaRPr lang="en-GB" dirty="0"/>
          </a:p>
        </p:txBody>
      </p:sp>
      <p:pic>
        <p:nvPicPr>
          <p:cNvPr id="11" name="Picture 6" descr="http://geohipster.com/wp-content/uploads/2017/10/Hd9hC8tj.jpg-large-150x150.jpeg">
            <a:extLst>
              <a:ext uri="{FF2B5EF4-FFF2-40B4-BE49-F238E27FC236}">
                <a16:creationId xmlns:a16="http://schemas.microsoft.com/office/drawing/2014/main" id="{9C4DD5A1-7A60-4A11-B7F9-20612AD2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68" y="131735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switchfromshapefile.org/images/geopkg.png">
            <a:extLst>
              <a:ext uri="{FF2B5EF4-FFF2-40B4-BE49-F238E27FC236}">
                <a16:creationId xmlns:a16="http://schemas.microsoft.com/office/drawing/2014/main" id="{F56C0639-09D0-4CDD-A41F-EBF81C010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4253007"/>
            <a:ext cx="2990850" cy="22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postgis">
            <a:extLst>
              <a:ext uri="{FF2B5EF4-FFF2-40B4-BE49-F238E27FC236}">
                <a16:creationId xmlns:a16="http://schemas.microsoft.com/office/drawing/2014/main" id="{00074763-8F50-473E-B5F3-782641E0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16" y="609600"/>
            <a:ext cx="24193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simple features">
            <a:extLst>
              <a:ext uri="{FF2B5EF4-FFF2-40B4-BE49-F238E27FC236}">
                <a16:creationId xmlns:a16="http://schemas.microsoft.com/office/drawing/2014/main" id="{B01F0E5D-C764-41AA-9899-428FEC994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66" y="2117669"/>
            <a:ext cx="1495796" cy="14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F5355E-C256-41B7-84F4-F2B8FF160ECF}"/>
              </a:ext>
            </a:extLst>
          </p:cNvPr>
          <p:cNvSpPr/>
          <p:nvPr/>
        </p:nvSpPr>
        <p:spPr>
          <a:xfrm>
            <a:off x="7357666" y="3129974"/>
            <a:ext cx="1615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cap="all" dirty="0">
                <a:solidFill>
                  <a:srgbClr val="0B61A4"/>
                </a:solidFill>
                <a:latin typeface="Open Sans"/>
              </a:rPr>
              <a:t>GEOJSON</a:t>
            </a:r>
          </a:p>
          <a:p>
            <a:br>
              <a:rPr lang="en-GB" dirty="0"/>
            </a:br>
            <a:endParaRPr lang="en-GB" dirty="0"/>
          </a:p>
        </p:txBody>
      </p:sp>
      <p:pic>
        <p:nvPicPr>
          <p:cNvPr id="4112" name="Picture 16" descr="Image result for cloud computing">
            <a:extLst>
              <a:ext uri="{FF2B5EF4-FFF2-40B4-BE49-F238E27FC236}">
                <a16:creationId xmlns:a16="http://schemas.microsoft.com/office/drawing/2014/main" id="{F75B6C3E-F099-43AB-8773-5476FB57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65" y="3435901"/>
            <a:ext cx="2155685" cy="143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227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Otr8bdhsEE5u5ZvFqIg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jLycGGJmSSbbvuFkjwNs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vGvUUL6XszwocA6Ye57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Y0jLjTFMQPsD2wbLOAL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Z5tKdyymXQfDHvB8sdi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VyyzNthxeX9n1dizG7d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npPFaG7xC3Sh9VcDK55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ukunQTxbseQja8J7iBp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5uJ3nm2m8orZ5UvbNPe0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DrQK3TDMu0VWoPKjtwuO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pj5deWvLbFUuRidCj8JmU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BzpqQj2XoMYdI05ThGj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39wFqtmHwCgN1wEPFHgJ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1TYr5Qdl5XVZfWHyv1ot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4gHYtt25bAN7DHYovta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2gI86bekl6JFUaoSJR2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rP4RwDS0ZLVceqflnQQ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nXNOZDKiuq7DOT4fFBr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YJHWYCnuc1TaKr63IDff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IX8jEVOuRK4awOrDcbzj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jLycGGJmSSbbvuFkjwNs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Nbs60u7ACrbWISSILnYq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iwSguzwqApiQNnXjQOUm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Nh08cbwjlxyyTWeJZx4b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5vLrw9vktWJBgmmlUg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iet156PmiAu1D83Hq5Mc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XcDtCbIhAISzQ1Jmpj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IX8jEVOuRK4awOrDcbzj"/>
</p:tagLst>
</file>

<file path=ppt/theme/theme1.xml><?xml version="1.0" encoding="utf-8"?>
<a:theme xmlns:a="http://schemas.openxmlformats.org/drawingml/2006/main" name="CASA">
  <a:themeElements>
    <a:clrScheme name="Custom Design 15">
      <a:dk1>
        <a:srgbClr val="000000"/>
      </a:dk1>
      <a:lt1>
        <a:srgbClr val="FFFFFF"/>
      </a:lt1>
      <a:dk2>
        <a:srgbClr val="52425B"/>
      </a:dk2>
      <a:lt2>
        <a:srgbClr val="808080"/>
      </a:lt2>
      <a:accent1>
        <a:srgbClr val="7FA1AC"/>
      </a:accent1>
      <a:accent2>
        <a:srgbClr val="911853"/>
      </a:accent2>
      <a:accent3>
        <a:srgbClr val="FFFFFF"/>
      </a:accent3>
      <a:accent4>
        <a:srgbClr val="000000"/>
      </a:accent4>
      <a:accent5>
        <a:srgbClr val="C0CDD2"/>
      </a:accent5>
      <a:accent6>
        <a:srgbClr val="83154A"/>
      </a:accent6>
      <a:hlink>
        <a:srgbClr val="4B4620"/>
      </a:hlink>
      <a:folHlink>
        <a:srgbClr val="B25D86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2425B"/>
        </a:dk2>
        <a:lt2>
          <a:srgbClr val="808080"/>
        </a:lt2>
        <a:accent1>
          <a:srgbClr val="7FA1AC"/>
        </a:accent1>
        <a:accent2>
          <a:srgbClr val="911853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83154A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2984</TotalTime>
  <Words>2945</Words>
  <Application>Microsoft Office PowerPoint</Application>
  <PresentationFormat>On-screen Show (4:3)</PresentationFormat>
  <Paragraphs>303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.AppleSystemUIFont</vt:lpstr>
      <vt:lpstr>Arial</vt:lpstr>
      <vt:lpstr>Calibri</vt:lpstr>
      <vt:lpstr>Cambria</vt:lpstr>
      <vt:lpstr>Kalinga</vt:lpstr>
      <vt:lpstr>Open Sans</vt:lpstr>
      <vt:lpstr>Source Sans Pro</vt:lpstr>
      <vt:lpstr>CASA</vt:lpstr>
      <vt:lpstr>Geospatial Information Systems</vt:lpstr>
      <vt:lpstr>Outline</vt:lpstr>
      <vt:lpstr>Recap</vt:lpstr>
      <vt:lpstr>This Week - What is a GIS?</vt:lpstr>
      <vt:lpstr>Data vs Information</vt:lpstr>
      <vt:lpstr>History of GIS</vt:lpstr>
      <vt:lpstr>The Canada Geographical Information System</vt:lpstr>
      <vt:lpstr>Data Capture / Input</vt:lpstr>
      <vt:lpstr>Data Storage</vt:lpstr>
      <vt:lpstr>Query /Processing / Manipulation / Analysis</vt:lpstr>
      <vt:lpstr>Data Output</vt:lpstr>
      <vt:lpstr>Evolution of commercial GIS products</vt:lpstr>
      <vt:lpstr>GUI Alternatives to Arc - GRASS</vt:lpstr>
      <vt:lpstr>GUI Alternatives to Arc - GeoDa</vt:lpstr>
      <vt:lpstr>GUI Alternatives to Arc - QGIS</vt:lpstr>
      <vt:lpstr>Why is Arc so successful?</vt:lpstr>
      <vt:lpstr>Managing Geographic Information – the shapefile</vt:lpstr>
      <vt:lpstr>shapefiles</vt:lpstr>
      <vt:lpstr>Managing Geographic Information</vt:lpstr>
      <vt:lpstr>Managing Geographic Information – Alternatives to .shp</vt:lpstr>
      <vt:lpstr>Managing Geographic Information - Standards</vt:lpstr>
      <vt:lpstr>Managing Geographic Information – Simple Features</vt:lpstr>
      <vt:lpstr>Managing Geographic Information – GeoPackage</vt:lpstr>
      <vt:lpstr>Managing Geographic Information – PostGIS</vt:lpstr>
      <vt:lpstr>Managing Geographic Information – sf</vt:lpstr>
      <vt:lpstr>sf</vt:lpstr>
      <vt:lpstr>sf</vt:lpstr>
      <vt:lpstr>sf</vt:lpstr>
      <vt:lpstr>sf</vt:lpstr>
      <vt:lpstr>R as a GIS</vt:lpstr>
      <vt:lpstr>R as a GIS</vt:lpstr>
      <vt:lpstr>R as a GIS – data management</vt:lpstr>
      <vt:lpstr>R as a GIS – packages for reading/writing data</vt:lpstr>
      <vt:lpstr>R as a GIS – data manipulation &amp; processing</vt:lpstr>
      <vt:lpstr>Tidyverse philosophies – Tidy Data </vt:lpstr>
      <vt:lpstr>Tidy Data &amp; Messy Data</vt:lpstr>
      <vt:lpstr>Tidy Data?</vt:lpstr>
      <vt:lpstr>Why Tidy Data?</vt:lpstr>
      <vt:lpstr>Tidy Data Tools</vt:lpstr>
      <vt:lpstr>Tidy Data?</vt:lpstr>
      <vt:lpstr>R as a GIS – data visualisation, display and output</vt:lpstr>
      <vt:lpstr>Tidyverse philosophies – The Grammar of Graphics</vt:lpstr>
      <vt:lpstr>The Layered Grammar of Graphics</vt:lpstr>
      <vt:lpstr>R as a GIS – Spatial Analysis</vt:lpstr>
      <vt:lpstr>R as a GIS – Dissemination and Sharing</vt:lpstr>
      <vt:lpstr>Why use R as a GIS?</vt:lpstr>
      <vt:lpstr>Why use anything else as a GIS? - Cartography</vt:lpstr>
      <vt:lpstr>Why use anything else as a GIS? - Cartography</vt:lpstr>
      <vt:lpstr>Why use anything else as a GIS? - Cartography</vt:lpstr>
      <vt:lpstr>Why use anything else as a GIS? - Cartography</vt:lpstr>
      <vt:lpstr>Why use anything else as a GIS? – Analysis Tools</vt:lpstr>
      <vt:lpstr>Why use anything else as a GIS? – Heavy Lifting</vt:lpstr>
      <vt:lpstr>R as a GIS</vt:lpstr>
      <vt:lpstr>R Studio Cheatsheets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Dennett</dc:creator>
  <cp:lastModifiedBy>Dennett, Adam</cp:lastModifiedBy>
  <cp:revision>101</cp:revision>
  <dcterms:created xsi:type="dcterms:W3CDTF">2019-09-24T12:42:15Z</dcterms:created>
  <dcterms:modified xsi:type="dcterms:W3CDTF">2021-10-07T14:30:03Z</dcterms:modified>
</cp:coreProperties>
</file>